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41"/>
  </p:notesMasterIdLst>
  <p:sldIdLst>
    <p:sldId id="257" r:id="rId2"/>
    <p:sldId id="256" r:id="rId3"/>
    <p:sldId id="306" r:id="rId4"/>
    <p:sldId id="303" r:id="rId5"/>
    <p:sldId id="305" r:id="rId6"/>
    <p:sldId id="308" r:id="rId7"/>
    <p:sldId id="307" r:id="rId8"/>
    <p:sldId id="260" r:id="rId9"/>
    <p:sldId id="277" r:id="rId10"/>
    <p:sldId id="309" r:id="rId11"/>
    <p:sldId id="311" r:id="rId12"/>
    <p:sldId id="310" r:id="rId13"/>
    <p:sldId id="276" r:id="rId14"/>
    <p:sldId id="312" r:id="rId15"/>
    <p:sldId id="313" r:id="rId16"/>
    <p:sldId id="337" r:id="rId17"/>
    <p:sldId id="261" r:id="rId18"/>
    <p:sldId id="330" r:id="rId19"/>
    <p:sldId id="333" r:id="rId20"/>
    <p:sldId id="268" r:id="rId21"/>
    <p:sldId id="269" r:id="rId22"/>
    <p:sldId id="300" r:id="rId23"/>
    <p:sldId id="329" r:id="rId24"/>
    <p:sldId id="316" r:id="rId25"/>
    <p:sldId id="262" r:id="rId26"/>
    <p:sldId id="317" r:id="rId27"/>
    <p:sldId id="324" r:id="rId28"/>
    <p:sldId id="279" r:id="rId29"/>
    <p:sldId id="325" r:id="rId30"/>
    <p:sldId id="326" r:id="rId31"/>
    <p:sldId id="293" r:id="rId32"/>
    <p:sldId id="319" r:id="rId33"/>
    <p:sldId id="334" r:id="rId34"/>
    <p:sldId id="320" r:id="rId35"/>
    <p:sldId id="296" r:id="rId36"/>
    <p:sldId id="321" r:id="rId37"/>
    <p:sldId id="336" r:id="rId38"/>
    <p:sldId id="335" r:id="rId39"/>
    <p:sldId id="29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HIL POPLI" initials="SP" lastIdx="74" clrIdx="0">
    <p:extLst>
      <p:ext uri="{19B8F6BF-5375-455C-9EA6-DF929625EA0E}">
        <p15:presenceInfo xmlns:p15="http://schemas.microsoft.com/office/powerpoint/2012/main" userId="e379ad4540df1e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0C"/>
    <a:srgbClr val="FF9999"/>
    <a:srgbClr val="503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431" dt="2020-11-27T18:29:30.422"/>
    <p1510:client id="{165A8ADA-02F8-4EAD-84AF-2E7E799BE6D4}" v="16" dt="2020-11-28T13:21:36.703"/>
    <p1510:client id="{7E553581-9EE1-4C1C-A387-8652244C339F}" v="22" dt="2020-11-27T13:50:33.399"/>
    <p1510:client id="{804E7496-805C-46F4-98BA-419F3CD62CA7}" v="11" dt="2020-11-27T18:42:33.068"/>
    <p1510:client id="{8C8BFC0A-39A9-449F-8917-96D6FFBBBEC3}" v="9" dt="2020-11-28T13:23:33.209"/>
    <p1510:client id="{AB0893DC-5E6C-47EF-A8A7-6DC7713FA05A}" v="3" dt="2020-11-28T13:03:18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28"/>
    <p:restoredTop sz="94695"/>
  </p:normalViewPr>
  <p:slideViewPr>
    <p:cSldViewPr snapToGrid="0">
      <p:cViewPr varScale="1">
        <p:scale>
          <a:sx n="71" d="100"/>
          <a:sy n="71" d="100"/>
        </p:scale>
        <p:origin x="8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IL POPLI" userId="e379ad4540df1e78" providerId="LiveId" clId="{2F123DF0-B908-4DD7-9A85-232CEA8491A3}"/>
    <pc:docChg chg="custSel modSld">
      <pc:chgData name="SAHIL POPLI" userId="e379ad4540df1e78" providerId="LiveId" clId="{2F123DF0-B908-4DD7-9A85-232CEA8491A3}" dt="2020-11-28T13:25:32.376" v="24" actId="1076"/>
      <pc:docMkLst>
        <pc:docMk/>
      </pc:docMkLst>
      <pc:sldChg chg="delCm">
        <pc:chgData name="SAHIL POPLI" userId="e379ad4540df1e78" providerId="LiveId" clId="{2F123DF0-B908-4DD7-9A85-232CEA8491A3}" dt="2020-11-28T13:24:41.881" v="5" actId="1592"/>
        <pc:sldMkLst>
          <pc:docMk/>
          <pc:sldMk cId="1948245331" sldId="268"/>
        </pc:sldMkLst>
      </pc:sldChg>
      <pc:sldChg chg="delCm">
        <pc:chgData name="SAHIL POPLI" userId="e379ad4540df1e78" providerId="LiveId" clId="{2F123DF0-B908-4DD7-9A85-232CEA8491A3}" dt="2020-11-28T13:24:43.835" v="6" actId="1592"/>
        <pc:sldMkLst>
          <pc:docMk/>
          <pc:sldMk cId="4251865525" sldId="269"/>
        </pc:sldMkLst>
      </pc:sldChg>
      <pc:sldChg chg="delCm">
        <pc:chgData name="SAHIL POPLI" userId="e379ad4540df1e78" providerId="LiveId" clId="{2F123DF0-B908-4DD7-9A85-232CEA8491A3}" dt="2020-11-28T13:24:27.359" v="4" actId="1592"/>
        <pc:sldMkLst>
          <pc:docMk/>
          <pc:sldMk cId="764869724" sldId="276"/>
        </pc:sldMkLst>
      </pc:sldChg>
      <pc:sldChg chg="delCm">
        <pc:chgData name="SAHIL POPLI" userId="e379ad4540df1e78" providerId="LiveId" clId="{2F123DF0-B908-4DD7-9A85-232CEA8491A3}" dt="2020-11-28T13:24:10.332" v="1" actId="1592"/>
        <pc:sldMkLst>
          <pc:docMk/>
          <pc:sldMk cId="1681006999" sldId="277"/>
        </pc:sldMkLst>
      </pc:sldChg>
      <pc:sldChg chg="delCm">
        <pc:chgData name="SAHIL POPLI" userId="e379ad4540df1e78" providerId="LiveId" clId="{2F123DF0-B908-4DD7-9A85-232CEA8491A3}" dt="2020-11-28T13:24:55.760" v="9" actId="1592"/>
        <pc:sldMkLst>
          <pc:docMk/>
          <pc:sldMk cId="950433966" sldId="279"/>
        </pc:sldMkLst>
      </pc:sldChg>
      <pc:sldChg chg="modSp mod">
        <pc:chgData name="SAHIL POPLI" userId="e379ad4540df1e78" providerId="LiveId" clId="{2F123DF0-B908-4DD7-9A85-232CEA8491A3}" dt="2020-11-28T13:25:32.376" v="24" actId="1076"/>
        <pc:sldMkLst>
          <pc:docMk/>
          <pc:sldMk cId="4266779057" sldId="290"/>
        </pc:sldMkLst>
        <pc:spChg chg="mod">
          <ac:chgData name="SAHIL POPLI" userId="e379ad4540df1e78" providerId="LiveId" clId="{2F123DF0-B908-4DD7-9A85-232CEA8491A3}" dt="2020-11-28T13:25:30.321" v="23" actId="6549"/>
          <ac:spMkLst>
            <pc:docMk/>
            <pc:sldMk cId="4266779057" sldId="290"/>
            <ac:spMk id="11" creationId="{1695375A-C2ED-4341-91B6-C92D1C2E1800}"/>
          </ac:spMkLst>
        </pc:spChg>
        <pc:picChg chg="mod">
          <ac:chgData name="SAHIL POPLI" userId="e379ad4540df1e78" providerId="LiveId" clId="{2F123DF0-B908-4DD7-9A85-232CEA8491A3}" dt="2020-11-28T13:25:32.376" v="24" actId="1076"/>
          <ac:picMkLst>
            <pc:docMk/>
            <pc:sldMk cId="4266779057" sldId="290"/>
            <ac:picMk id="7" creationId="{95BA7172-F18D-449E-9D06-583225945A9B}"/>
          </ac:picMkLst>
        </pc:picChg>
      </pc:sldChg>
      <pc:sldChg chg="delCm">
        <pc:chgData name="SAHIL POPLI" userId="e379ad4540df1e78" providerId="LiveId" clId="{2F123DF0-B908-4DD7-9A85-232CEA8491A3}" dt="2020-11-28T13:24:03.217" v="0" actId="1592"/>
        <pc:sldMkLst>
          <pc:docMk/>
          <pc:sldMk cId="1057768367" sldId="307"/>
        </pc:sldMkLst>
      </pc:sldChg>
      <pc:sldChg chg="delCm">
        <pc:chgData name="SAHIL POPLI" userId="e379ad4540df1e78" providerId="LiveId" clId="{2F123DF0-B908-4DD7-9A85-232CEA8491A3}" dt="2020-11-28T13:24:15.738" v="2" actId="1592"/>
        <pc:sldMkLst>
          <pc:docMk/>
          <pc:sldMk cId="3268399294" sldId="309"/>
        </pc:sldMkLst>
      </pc:sldChg>
      <pc:sldChg chg="delCm">
        <pc:chgData name="SAHIL POPLI" userId="e379ad4540df1e78" providerId="LiveId" clId="{2F123DF0-B908-4DD7-9A85-232CEA8491A3}" dt="2020-11-28T13:24:22.819" v="3" actId="1592"/>
        <pc:sldMkLst>
          <pc:docMk/>
          <pc:sldMk cId="3526893197" sldId="310"/>
        </pc:sldMkLst>
      </pc:sldChg>
      <pc:sldChg chg="delCm">
        <pc:chgData name="SAHIL POPLI" userId="e379ad4540df1e78" providerId="LiveId" clId="{2F123DF0-B908-4DD7-9A85-232CEA8491A3}" dt="2020-11-28T13:24:47.831" v="7" actId="1592"/>
        <pc:sldMkLst>
          <pc:docMk/>
          <pc:sldMk cId="1738033229" sldId="316"/>
        </pc:sldMkLst>
      </pc:sldChg>
      <pc:sldChg chg="delCm">
        <pc:chgData name="SAHIL POPLI" userId="e379ad4540df1e78" providerId="LiveId" clId="{2F123DF0-B908-4DD7-9A85-232CEA8491A3}" dt="2020-11-28T13:24:51.527" v="8" actId="1592"/>
        <pc:sldMkLst>
          <pc:docMk/>
          <pc:sldMk cId="143912574" sldId="31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68674-5CBA-4137-80D2-EB7DE23F36B3}" type="doc">
      <dgm:prSet loTypeId="urn:microsoft.com/office/officeart/2008/layout/LinedList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0D7C6D-7B10-4BC1-AF1A-C6191E254072}">
      <dgm:prSet phldrT="[Text]" phldr="0"/>
      <dgm:spPr/>
      <dgm:t>
        <a:bodyPr/>
        <a:lstStyle/>
        <a:p>
          <a:r>
            <a:rPr lang="en-US" b="1">
              <a:solidFill>
                <a:schemeClr val="bg1"/>
              </a:solidFill>
              <a:latin typeface="Calibri Light" panose="020F0302020204030204"/>
            </a:rPr>
            <a:t>Customers (</a:t>
          </a:r>
          <a:r>
            <a:rPr lang="en-US" b="1" i="1">
              <a:solidFill>
                <a:schemeClr val="bg1"/>
              </a:solidFill>
              <a:latin typeface="Calibri Light" panose="020F0302020204030204"/>
            </a:rPr>
            <a:t>over 3 continents)</a:t>
          </a:r>
          <a:endParaRPr lang="en-US" b="1">
            <a:solidFill>
              <a:schemeClr val="bg1"/>
            </a:solidFill>
          </a:endParaRPr>
        </a:p>
      </dgm:t>
    </dgm:pt>
    <dgm:pt modelId="{B9C0F80C-EC68-4DA5-8DC3-8C81D0781910}" type="parTrans" cxnId="{4191B8CD-420B-4CD2-AF05-62C389005422}">
      <dgm:prSet/>
      <dgm:spPr/>
      <dgm:t>
        <a:bodyPr/>
        <a:lstStyle/>
        <a:p>
          <a:endParaRPr lang="en-US"/>
        </a:p>
      </dgm:t>
    </dgm:pt>
    <dgm:pt modelId="{9020D019-D653-4762-94CE-05430996CCDB}" type="sibTrans" cxnId="{4191B8CD-420B-4CD2-AF05-62C389005422}">
      <dgm:prSet/>
      <dgm:spPr/>
      <dgm:t>
        <a:bodyPr/>
        <a:lstStyle/>
        <a:p>
          <a:endParaRPr lang="en-US"/>
        </a:p>
      </dgm:t>
    </dgm:pt>
    <dgm:pt modelId="{DD7AB731-66E0-43C1-9857-495CADE816CD}">
      <dgm:prSet phldrT="[Text]"/>
      <dgm:spPr/>
      <dgm:t>
        <a:bodyPr/>
        <a:lstStyle/>
        <a:p>
          <a:r>
            <a:rPr lang="en-US" b="1">
              <a:solidFill>
                <a:schemeClr val="bg1"/>
              </a:solidFill>
              <a:latin typeface="Calibri Light" panose="020F0302020204030204"/>
            </a:rPr>
            <a:t>Supplier (</a:t>
          </a:r>
          <a:r>
            <a:rPr lang="en-US" b="1" i="1">
              <a:solidFill>
                <a:schemeClr val="bg1"/>
              </a:solidFill>
              <a:latin typeface="Calibri Light" panose="020F0302020204030204"/>
            </a:rPr>
            <a:t>new vendor in India)</a:t>
          </a:r>
          <a:r>
            <a:rPr lang="en-US" b="1">
              <a:solidFill>
                <a:schemeClr val="bg1"/>
              </a:solidFill>
              <a:latin typeface="Calibri Light" panose="020F0302020204030204"/>
            </a:rPr>
            <a:t> </a:t>
          </a:r>
          <a:endParaRPr lang="en-US" b="1">
            <a:solidFill>
              <a:schemeClr val="bg1"/>
            </a:solidFill>
          </a:endParaRPr>
        </a:p>
      </dgm:t>
    </dgm:pt>
    <dgm:pt modelId="{CF56F507-0F27-4E41-9D2E-AF5DF92F3854}" type="parTrans" cxnId="{FBA0B774-CEA5-403D-AC5C-2267CAE43AA4}">
      <dgm:prSet/>
      <dgm:spPr/>
      <dgm:t>
        <a:bodyPr/>
        <a:lstStyle/>
        <a:p>
          <a:endParaRPr lang="en-US"/>
        </a:p>
      </dgm:t>
    </dgm:pt>
    <dgm:pt modelId="{B31A6F31-2518-47C6-9A47-9A1A9A5C0EB2}" type="sibTrans" cxnId="{FBA0B774-CEA5-403D-AC5C-2267CAE43AA4}">
      <dgm:prSet/>
      <dgm:spPr/>
      <dgm:t>
        <a:bodyPr/>
        <a:lstStyle/>
        <a:p>
          <a:endParaRPr lang="en-US"/>
        </a:p>
      </dgm:t>
    </dgm:pt>
    <dgm:pt modelId="{D7F5707E-3F61-498F-B056-BDCD9CEC7057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  <a:latin typeface="Calibri Light" panose="020F0302020204030204"/>
            </a:rPr>
            <a:t>Employees </a:t>
          </a:r>
          <a:r>
            <a:rPr lang="en-US" b="1" i="1">
              <a:solidFill>
                <a:schemeClr val="bg1"/>
              </a:solidFill>
              <a:latin typeface="Calibri Light" panose="020F0302020204030204"/>
            </a:rPr>
            <a:t>(sales, </a:t>
          </a:r>
          <a:r>
            <a:rPr lang="en-US" b="1" i="1" err="1">
              <a:solidFill>
                <a:schemeClr val="bg1"/>
              </a:solidFill>
              <a:latin typeface="Calibri Light" panose="020F0302020204030204"/>
            </a:rPr>
            <a:t>q&amp;a</a:t>
          </a:r>
          <a:r>
            <a:rPr lang="en-US" b="1" i="1">
              <a:solidFill>
                <a:schemeClr val="bg1"/>
              </a:solidFill>
              <a:latin typeface="Calibri Light" panose="020F0302020204030204"/>
            </a:rPr>
            <a:t> </a:t>
          </a:r>
          <a:r>
            <a:rPr lang="en-US" b="1" i="1" err="1">
              <a:solidFill>
                <a:schemeClr val="bg1"/>
              </a:solidFill>
              <a:latin typeface="Calibri Light" panose="020F0302020204030204"/>
            </a:rPr>
            <a:t>etc</a:t>
          </a:r>
          <a:r>
            <a:rPr lang="en-US" b="1" i="1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 b="1" i="1">
            <a:solidFill>
              <a:schemeClr val="bg1"/>
            </a:solidFill>
          </a:endParaRPr>
        </a:p>
      </dgm:t>
    </dgm:pt>
    <dgm:pt modelId="{7C95F646-D2B6-45ED-8DE0-A03AB987B01C}" type="parTrans" cxnId="{1C2EF57F-18C6-4A4A-9DED-F2F498F799A5}">
      <dgm:prSet/>
      <dgm:spPr/>
      <dgm:t>
        <a:bodyPr/>
        <a:lstStyle/>
        <a:p>
          <a:endParaRPr lang="en-US"/>
        </a:p>
      </dgm:t>
    </dgm:pt>
    <dgm:pt modelId="{512521B0-C2F6-4974-840F-779C30FE14C2}" type="sibTrans" cxnId="{1C2EF57F-18C6-4A4A-9DED-F2F498F799A5}">
      <dgm:prSet/>
      <dgm:spPr/>
      <dgm:t>
        <a:bodyPr/>
        <a:lstStyle/>
        <a:p>
          <a:endParaRPr lang="en-US"/>
        </a:p>
      </dgm:t>
    </dgm:pt>
    <dgm:pt modelId="{D22187D9-10E7-4651-9D5A-45B901CBBE94}">
      <dgm:prSet phldr="0"/>
      <dgm:spPr/>
      <dgm:t>
        <a:bodyPr/>
        <a:lstStyle/>
        <a:p>
          <a:endParaRPr lang="en-US">
            <a:solidFill>
              <a:schemeClr val="bg1"/>
            </a:solidFill>
            <a:latin typeface="Calibri Light" panose="020F0302020204030204"/>
          </a:endParaRPr>
        </a:p>
      </dgm:t>
    </dgm:pt>
    <dgm:pt modelId="{5BE4F895-6F77-4585-8A53-82757C7D92FB}" type="parTrans" cxnId="{F72A1D84-563E-4760-8CDB-0B7500B08980}">
      <dgm:prSet/>
      <dgm:spPr/>
      <dgm:t>
        <a:bodyPr/>
        <a:lstStyle/>
        <a:p>
          <a:endParaRPr lang="fr-FR"/>
        </a:p>
      </dgm:t>
    </dgm:pt>
    <dgm:pt modelId="{95CB3F56-2735-465C-891A-E7DE5D159154}" type="sibTrans" cxnId="{F72A1D84-563E-4760-8CDB-0B7500B08980}">
      <dgm:prSet/>
      <dgm:spPr/>
      <dgm:t>
        <a:bodyPr/>
        <a:lstStyle/>
        <a:p>
          <a:endParaRPr lang="en-US"/>
        </a:p>
      </dgm:t>
    </dgm:pt>
    <dgm:pt modelId="{190B89BA-A216-4D56-AD05-7541EA4597F1}" type="pres">
      <dgm:prSet presAssocID="{FD268674-5CBA-4137-80D2-EB7DE23F36B3}" presName="vert0" presStyleCnt="0">
        <dgm:presLayoutVars>
          <dgm:dir/>
          <dgm:animOne val="branch"/>
          <dgm:animLvl val="lvl"/>
        </dgm:presLayoutVars>
      </dgm:prSet>
      <dgm:spPr/>
    </dgm:pt>
    <dgm:pt modelId="{E847E033-BA60-4EDE-8FF0-2801C92CF8C3}" type="pres">
      <dgm:prSet presAssocID="{FF0D7C6D-7B10-4BC1-AF1A-C6191E254072}" presName="thickLine" presStyleLbl="alignNode1" presStyleIdx="0" presStyleCnt="4"/>
      <dgm:spPr/>
    </dgm:pt>
    <dgm:pt modelId="{887EF6D5-DF92-4529-831B-1D598518296F}" type="pres">
      <dgm:prSet presAssocID="{FF0D7C6D-7B10-4BC1-AF1A-C6191E254072}" presName="horz1" presStyleCnt="0"/>
      <dgm:spPr/>
    </dgm:pt>
    <dgm:pt modelId="{1EFC5A6A-CD84-4E24-9B82-F591C4E9F5F8}" type="pres">
      <dgm:prSet presAssocID="{FF0D7C6D-7B10-4BC1-AF1A-C6191E254072}" presName="tx1" presStyleLbl="revTx" presStyleIdx="0" presStyleCnt="4"/>
      <dgm:spPr/>
    </dgm:pt>
    <dgm:pt modelId="{25786E8F-26B0-49A1-A7C4-49600AA3B169}" type="pres">
      <dgm:prSet presAssocID="{FF0D7C6D-7B10-4BC1-AF1A-C6191E254072}" presName="vert1" presStyleCnt="0"/>
      <dgm:spPr/>
    </dgm:pt>
    <dgm:pt modelId="{22810BD8-C8EA-4D61-94F1-E6C014612BB4}" type="pres">
      <dgm:prSet presAssocID="{DD7AB731-66E0-43C1-9857-495CADE816CD}" presName="thickLine" presStyleLbl="alignNode1" presStyleIdx="1" presStyleCnt="4"/>
      <dgm:spPr/>
    </dgm:pt>
    <dgm:pt modelId="{14AC69D3-AB20-4127-AC98-B8308FDE08B7}" type="pres">
      <dgm:prSet presAssocID="{DD7AB731-66E0-43C1-9857-495CADE816CD}" presName="horz1" presStyleCnt="0"/>
      <dgm:spPr/>
    </dgm:pt>
    <dgm:pt modelId="{A23B0B64-C7FC-4BD2-988D-F3FAC24D7923}" type="pres">
      <dgm:prSet presAssocID="{DD7AB731-66E0-43C1-9857-495CADE816CD}" presName="tx1" presStyleLbl="revTx" presStyleIdx="1" presStyleCnt="4"/>
      <dgm:spPr/>
    </dgm:pt>
    <dgm:pt modelId="{3F911FDB-127D-453B-9646-48D12F37B75F}" type="pres">
      <dgm:prSet presAssocID="{DD7AB731-66E0-43C1-9857-495CADE816CD}" presName="vert1" presStyleCnt="0"/>
      <dgm:spPr/>
    </dgm:pt>
    <dgm:pt modelId="{8E792762-8C30-49BC-AA54-C05F59CB7AB1}" type="pres">
      <dgm:prSet presAssocID="{D7F5707E-3F61-498F-B056-BDCD9CEC7057}" presName="thickLine" presStyleLbl="alignNode1" presStyleIdx="2" presStyleCnt="4"/>
      <dgm:spPr/>
    </dgm:pt>
    <dgm:pt modelId="{25266DD1-4D88-46A3-BB46-12DDCE8B0EC4}" type="pres">
      <dgm:prSet presAssocID="{D7F5707E-3F61-498F-B056-BDCD9CEC7057}" presName="horz1" presStyleCnt="0"/>
      <dgm:spPr/>
    </dgm:pt>
    <dgm:pt modelId="{6664587F-CC04-4818-A520-44604E523C8C}" type="pres">
      <dgm:prSet presAssocID="{D7F5707E-3F61-498F-B056-BDCD9CEC7057}" presName="tx1" presStyleLbl="revTx" presStyleIdx="2" presStyleCnt="4"/>
      <dgm:spPr/>
    </dgm:pt>
    <dgm:pt modelId="{2B92E009-D159-4E9A-A0E0-FA1F589FDC9C}" type="pres">
      <dgm:prSet presAssocID="{D7F5707E-3F61-498F-B056-BDCD9CEC7057}" presName="vert1" presStyleCnt="0"/>
      <dgm:spPr/>
    </dgm:pt>
    <dgm:pt modelId="{EE06F8BD-CA80-4F87-BD88-6FB770EAA63C}" type="pres">
      <dgm:prSet presAssocID="{D22187D9-10E7-4651-9D5A-45B901CBBE94}" presName="thickLine" presStyleLbl="alignNode1" presStyleIdx="3" presStyleCnt="4"/>
      <dgm:spPr/>
    </dgm:pt>
    <dgm:pt modelId="{8959E8FE-E126-46E1-94A5-1C3108C84E52}" type="pres">
      <dgm:prSet presAssocID="{D22187D9-10E7-4651-9D5A-45B901CBBE94}" presName="horz1" presStyleCnt="0"/>
      <dgm:spPr/>
    </dgm:pt>
    <dgm:pt modelId="{7E7E135B-169B-48DA-8CBE-41786055BDD5}" type="pres">
      <dgm:prSet presAssocID="{D22187D9-10E7-4651-9D5A-45B901CBBE94}" presName="tx1" presStyleLbl="revTx" presStyleIdx="3" presStyleCnt="4" custFlipVert="1" custScaleY="4138"/>
      <dgm:spPr/>
    </dgm:pt>
    <dgm:pt modelId="{37B29FB8-FC5B-4651-A32A-51A6559F5190}" type="pres">
      <dgm:prSet presAssocID="{D22187D9-10E7-4651-9D5A-45B901CBBE94}" presName="vert1" presStyleCnt="0"/>
      <dgm:spPr/>
    </dgm:pt>
  </dgm:ptLst>
  <dgm:cxnLst>
    <dgm:cxn modelId="{86F1B818-4C0A-445A-9C25-16A0CB62179B}" type="presOf" srcId="{FF0D7C6D-7B10-4BC1-AF1A-C6191E254072}" destId="{1EFC5A6A-CD84-4E24-9B82-F591C4E9F5F8}" srcOrd="0" destOrd="0" presId="urn:microsoft.com/office/officeart/2008/layout/LinedList"/>
    <dgm:cxn modelId="{FBA0B774-CEA5-403D-AC5C-2267CAE43AA4}" srcId="{FD268674-5CBA-4137-80D2-EB7DE23F36B3}" destId="{DD7AB731-66E0-43C1-9857-495CADE816CD}" srcOrd="1" destOrd="0" parTransId="{CF56F507-0F27-4E41-9D2E-AF5DF92F3854}" sibTransId="{B31A6F31-2518-47C6-9A47-9A1A9A5C0EB2}"/>
    <dgm:cxn modelId="{1C2EF57F-18C6-4A4A-9DED-F2F498F799A5}" srcId="{FD268674-5CBA-4137-80D2-EB7DE23F36B3}" destId="{D7F5707E-3F61-498F-B056-BDCD9CEC7057}" srcOrd="2" destOrd="0" parTransId="{7C95F646-D2B6-45ED-8DE0-A03AB987B01C}" sibTransId="{512521B0-C2F6-4974-840F-779C30FE14C2}"/>
    <dgm:cxn modelId="{F72A1D84-563E-4760-8CDB-0B7500B08980}" srcId="{FD268674-5CBA-4137-80D2-EB7DE23F36B3}" destId="{D22187D9-10E7-4651-9D5A-45B901CBBE94}" srcOrd="3" destOrd="0" parTransId="{5BE4F895-6F77-4585-8A53-82757C7D92FB}" sibTransId="{95CB3F56-2735-465C-891A-E7DE5D159154}"/>
    <dgm:cxn modelId="{188FB3B8-6928-49F6-B13C-A4E6B0A4A6E1}" type="presOf" srcId="{DD7AB731-66E0-43C1-9857-495CADE816CD}" destId="{A23B0B64-C7FC-4BD2-988D-F3FAC24D7923}" srcOrd="0" destOrd="0" presId="urn:microsoft.com/office/officeart/2008/layout/LinedList"/>
    <dgm:cxn modelId="{294522CD-E06F-4D77-8E5E-BE883F7F2123}" type="presOf" srcId="{D7F5707E-3F61-498F-B056-BDCD9CEC7057}" destId="{6664587F-CC04-4818-A520-44604E523C8C}" srcOrd="0" destOrd="0" presId="urn:microsoft.com/office/officeart/2008/layout/LinedList"/>
    <dgm:cxn modelId="{4191B8CD-420B-4CD2-AF05-62C389005422}" srcId="{FD268674-5CBA-4137-80D2-EB7DE23F36B3}" destId="{FF0D7C6D-7B10-4BC1-AF1A-C6191E254072}" srcOrd="0" destOrd="0" parTransId="{B9C0F80C-EC68-4DA5-8DC3-8C81D0781910}" sibTransId="{9020D019-D653-4762-94CE-05430996CCDB}"/>
    <dgm:cxn modelId="{0FF94DE5-5C8F-491E-B98B-3486AD2B9FE0}" type="presOf" srcId="{D22187D9-10E7-4651-9D5A-45B901CBBE94}" destId="{7E7E135B-169B-48DA-8CBE-41786055BDD5}" srcOrd="0" destOrd="0" presId="urn:microsoft.com/office/officeart/2008/layout/LinedList"/>
    <dgm:cxn modelId="{28DF0CE9-A37C-4D82-B84C-20DAD81786DD}" type="presOf" srcId="{FD268674-5CBA-4137-80D2-EB7DE23F36B3}" destId="{190B89BA-A216-4D56-AD05-7541EA4597F1}" srcOrd="0" destOrd="0" presId="urn:microsoft.com/office/officeart/2008/layout/LinedList"/>
    <dgm:cxn modelId="{CB80697C-6CED-434A-9704-C306FE2C6A9E}" type="presParOf" srcId="{190B89BA-A216-4D56-AD05-7541EA4597F1}" destId="{E847E033-BA60-4EDE-8FF0-2801C92CF8C3}" srcOrd="0" destOrd="0" presId="urn:microsoft.com/office/officeart/2008/layout/LinedList"/>
    <dgm:cxn modelId="{9753AECB-FC1F-4B01-9918-6FF3B4B59173}" type="presParOf" srcId="{190B89BA-A216-4D56-AD05-7541EA4597F1}" destId="{887EF6D5-DF92-4529-831B-1D598518296F}" srcOrd="1" destOrd="0" presId="urn:microsoft.com/office/officeart/2008/layout/LinedList"/>
    <dgm:cxn modelId="{547334F7-4F8A-4644-9AAD-850A1AD2B4E4}" type="presParOf" srcId="{887EF6D5-DF92-4529-831B-1D598518296F}" destId="{1EFC5A6A-CD84-4E24-9B82-F591C4E9F5F8}" srcOrd="0" destOrd="0" presId="urn:microsoft.com/office/officeart/2008/layout/LinedList"/>
    <dgm:cxn modelId="{54AADAE9-F6E2-4E6A-B1EB-448EA3C77C53}" type="presParOf" srcId="{887EF6D5-DF92-4529-831B-1D598518296F}" destId="{25786E8F-26B0-49A1-A7C4-49600AA3B169}" srcOrd="1" destOrd="0" presId="urn:microsoft.com/office/officeart/2008/layout/LinedList"/>
    <dgm:cxn modelId="{B4534117-9B8A-4340-8F12-B029B33A9057}" type="presParOf" srcId="{190B89BA-A216-4D56-AD05-7541EA4597F1}" destId="{22810BD8-C8EA-4D61-94F1-E6C014612BB4}" srcOrd="2" destOrd="0" presId="urn:microsoft.com/office/officeart/2008/layout/LinedList"/>
    <dgm:cxn modelId="{B2E11793-E7A5-46DF-BE77-146F9EA133FE}" type="presParOf" srcId="{190B89BA-A216-4D56-AD05-7541EA4597F1}" destId="{14AC69D3-AB20-4127-AC98-B8308FDE08B7}" srcOrd="3" destOrd="0" presId="urn:microsoft.com/office/officeart/2008/layout/LinedList"/>
    <dgm:cxn modelId="{877A328E-C7AB-4EEA-A600-67AB41014F76}" type="presParOf" srcId="{14AC69D3-AB20-4127-AC98-B8308FDE08B7}" destId="{A23B0B64-C7FC-4BD2-988D-F3FAC24D7923}" srcOrd="0" destOrd="0" presId="urn:microsoft.com/office/officeart/2008/layout/LinedList"/>
    <dgm:cxn modelId="{34CB2DDF-F6CB-4EE8-B46D-E44600E0C5DD}" type="presParOf" srcId="{14AC69D3-AB20-4127-AC98-B8308FDE08B7}" destId="{3F911FDB-127D-453B-9646-48D12F37B75F}" srcOrd="1" destOrd="0" presId="urn:microsoft.com/office/officeart/2008/layout/LinedList"/>
    <dgm:cxn modelId="{9DAAE61B-A867-4776-946F-6CFF068A9F66}" type="presParOf" srcId="{190B89BA-A216-4D56-AD05-7541EA4597F1}" destId="{8E792762-8C30-49BC-AA54-C05F59CB7AB1}" srcOrd="4" destOrd="0" presId="urn:microsoft.com/office/officeart/2008/layout/LinedList"/>
    <dgm:cxn modelId="{E633F645-5555-4706-BFF3-D5AAD630E6BF}" type="presParOf" srcId="{190B89BA-A216-4D56-AD05-7541EA4597F1}" destId="{25266DD1-4D88-46A3-BB46-12DDCE8B0EC4}" srcOrd="5" destOrd="0" presId="urn:microsoft.com/office/officeart/2008/layout/LinedList"/>
    <dgm:cxn modelId="{458F1F4D-975F-4961-AD89-99FDC3A4AC77}" type="presParOf" srcId="{25266DD1-4D88-46A3-BB46-12DDCE8B0EC4}" destId="{6664587F-CC04-4818-A520-44604E523C8C}" srcOrd="0" destOrd="0" presId="urn:microsoft.com/office/officeart/2008/layout/LinedList"/>
    <dgm:cxn modelId="{60E22978-3332-4DBE-BD6A-093B6DA6B9B0}" type="presParOf" srcId="{25266DD1-4D88-46A3-BB46-12DDCE8B0EC4}" destId="{2B92E009-D159-4E9A-A0E0-FA1F589FDC9C}" srcOrd="1" destOrd="0" presId="urn:microsoft.com/office/officeart/2008/layout/LinedList"/>
    <dgm:cxn modelId="{44F8CB60-F1E2-482F-B136-4D817A84263E}" type="presParOf" srcId="{190B89BA-A216-4D56-AD05-7541EA4597F1}" destId="{EE06F8BD-CA80-4F87-BD88-6FB770EAA63C}" srcOrd="6" destOrd="0" presId="urn:microsoft.com/office/officeart/2008/layout/LinedList"/>
    <dgm:cxn modelId="{AF20D44B-B699-485C-B103-C0C32C56A629}" type="presParOf" srcId="{190B89BA-A216-4D56-AD05-7541EA4597F1}" destId="{8959E8FE-E126-46E1-94A5-1C3108C84E52}" srcOrd="7" destOrd="0" presId="urn:microsoft.com/office/officeart/2008/layout/LinedList"/>
    <dgm:cxn modelId="{8E67DBCF-FBDF-43DB-B208-70E5B7AAA84F}" type="presParOf" srcId="{8959E8FE-E126-46E1-94A5-1C3108C84E52}" destId="{7E7E135B-169B-48DA-8CBE-41786055BDD5}" srcOrd="0" destOrd="0" presId="urn:microsoft.com/office/officeart/2008/layout/LinedList"/>
    <dgm:cxn modelId="{C7D962E7-A0B5-4B8F-B342-504464E96745}" type="presParOf" srcId="{8959E8FE-E126-46E1-94A5-1C3108C84E52}" destId="{37B29FB8-FC5B-4651-A32A-51A6559F51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478704-2E21-479D-B3DA-548617BD77E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A865D484-50FF-46A9-8023-D6B1521275A2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2400" err="1">
              <a:solidFill>
                <a:schemeClr val="bg1"/>
              </a:solidFill>
            </a:rPr>
            <a:t>Order</a:t>
          </a:r>
          <a:r>
            <a:rPr lang="fr-FR" sz="2400">
              <a:solidFill>
                <a:schemeClr val="bg1"/>
              </a:solidFill>
            </a:rPr>
            <a:t> </a:t>
          </a:r>
          <a:r>
            <a:rPr lang="fr-FR" sz="2400" err="1">
              <a:solidFill>
                <a:schemeClr val="bg1"/>
              </a:solidFill>
            </a:rPr>
            <a:t>from</a:t>
          </a:r>
          <a:r>
            <a:rPr lang="fr-FR" sz="2400">
              <a:solidFill>
                <a:schemeClr val="bg1"/>
              </a:solidFill>
            </a:rPr>
            <a:t> the US </a:t>
          </a:r>
          <a:r>
            <a:rPr lang="fr-FR" sz="2400" err="1">
              <a:solidFill>
                <a:schemeClr val="bg1"/>
              </a:solidFill>
            </a:rPr>
            <a:t>vendor</a:t>
          </a:r>
          <a:endParaRPr lang="fr-FR" sz="2400">
            <a:solidFill>
              <a:schemeClr val="bg1"/>
            </a:solidFill>
          </a:endParaRPr>
        </a:p>
      </dgm:t>
    </dgm:pt>
    <dgm:pt modelId="{2330C12D-041F-4C1C-8CD0-37DC6CE490B4}" type="parTrans" cxnId="{C172A581-6237-4782-BA1E-990F265DC806}">
      <dgm:prSet/>
      <dgm:spPr/>
      <dgm:t>
        <a:bodyPr/>
        <a:lstStyle/>
        <a:p>
          <a:endParaRPr lang="fr-FR"/>
        </a:p>
      </dgm:t>
    </dgm:pt>
    <dgm:pt modelId="{D2250E8B-1422-4C97-ABA2-E99AA870DCD4}" type="sibTrans" cxnId="{C172A581-6237-4782-BA1E-990F265DC806}">
      <dgm:prSet/>
      <dgm:spPr/>
      <dgm:t>
        <a:bodyPr/>
        <a:lstStyle/>
        <a:p>
          <a:endParaRPr lang="fr-FR"/>
        </a:p>
      </dgm:t>
    </dgm:pt>
    <dgm:pt modelId="{4560D01A-E839-4BD8-97B3-122591610D83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2400" err="1">
              <a:solidFill>
                <a:schemeClr val="bg1"/>
              </a:solidFill>
            </a:rPr>
            <a:t>Orders</a:t>
          </a:r>
          <a:r>
            <a:rPr lang="fr-FR" sz="2400">
              <a:solidFill>
                <a:schemeClr val="bg1"/>
              </a:solidFill>
            </a:rPr>
            <a:t> </a:t>
          </a:r>
          <a:r>
            <a:rPr lang="fr-FR" sz="2400" err="1">
              <a:solidFill>
                <a:schemeClr val="bg1"/>
              </a:solidFill>
            </a:rPr>
            <a:t>from</a:t>
          </a:r>
          <a:r>
            <a:rPr lang="fr-FR" sz="2400">
              <a:solidFill>
                <a:schemeClr val="bg1"/>
              </a:solidFill>
            </a:rPr>
            <a:t> US </a:t>
          </a:r>
          <a:r>
            <a:rPr lang="fr-FR" sz="2400" err="1">
              <a:solidFill>
                <a:schemeClr val="bg1"/>
              </a:solidFill>
            </a:rPr>
            <a:t>vendor</a:t>
          </a:r>
          <a:r>
            <a:rPr lang="fr-FR" sz="2400">
              <a:solidFill>
                <a:schemeClr val="bg1"/>
              </a:solidFill>
            </a:rPr>
            <a:t> &amp; </a:t>
          </a:r>
          <a:r>
            <a:rPr lang="fr-FR" sz="2400" err="1">
              <a:solidFill>
                <a:schemeClr val="bg1"/>
              </a:solidFill>
            </a:rPr>
            <a:t>Maruti</a:t>
          </a:r>
          <a:r>
            <a:rPr lang="fr-FR" sz="2400">
              <a:solidFill>
                <a:schemeClr val="bg1"/>
              </a:solidFill>
            </a:rPr>
            <a:t> </a:t>
          </a:r>
          <a:r>
            <a:rPr lang="fr-FR" sz="2400" err="1">
              <a:solidFill>
                <a:schemeClr val="bg1"/>
              </a:solidFill>
            </a:rPr>
            <a:t>Chem</a:t>
          </a:r>
          <a:endParaRPr lang="fr-FR" sz="2400">
            <a:solidFill>
              <a:schemeClr val="bg1"/>
            </a:solidFill>
          </a:endParaRPr>
        </a:p>
      </dgm:t>
    </dgm:pt>
    <dgm:pt modelId="{1D51727F-548E-4AE3-9FC1-3C66071A9C6F}" type="parTrans" cxnId="{61D3CB12-0F3E-4F75-A701-D33887452A3F}">
      <dgm:prSet/>
      <dgm:spPr/>
      <dgm:t>
        <a:bodyPr/>
        <a:lstStyle/>
        <a:p>
          <a:endParaRPr lang="fr-FR"/>
        </a:p>
      </dgm:t>
    </dgm:pt>
    <dgm:pt modelId="{35B9F270-F074-4924-BF1D-A0857B71620D}" type="sibTrans" cxnId="{61D3CB12-0F3E-4F75-A701-D33887452A3F}">
      <dgm:prSet/>
      <dgm:spPr/>
      <dgm:t>
        <a:bodyPr/>
        <a:lstStyle/>
        <a:p>
          <a:endParaRPr lang="fr-FR"/>
        </a:p>
      </dgm:t>
    </dgm:pt>
    <dgm:pt modelId="{36F63473-4640-46B8-B756-8FDB77E4BE7A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2400" err="1">
              <a:solidFill>
                <a:schemeClr val="bg1"/>
              </a:solidFill>
            </a:rPr>
            <a:t>Closing</a:t>
          </a:r>
          <a:r>
            <a:rPr lang="fr-FR" sz="2400">
              <a:solidFill>
                <a:schemeClr val="bg1"/>
              </a:solidFill>
            </a:rPr>
            <a:t> of US </a:t>
          </a:r>
          <a:r>
            <a:rPr lang="fr-FR" sz="2400" err="1">
              <a:solidFill>
                <a:schemeClr val="bg1"/>
              </a:solidFill>
            </a:rPr>
            <a:t>vendor</a:t>
          </a:r>
          <a:endParaRPr lang="fr-FR" sz="2400">
            <a:solidFill>
              <a:schemeClr val="bg1"/>
            </a:solidFill>
          </a:endParaRPr>
        </a:p>
      </dgm:t>
    </dgm:pt>
    <dgm:pt modelId="{726CB3D2-F7BE-40EE-B693-097A5068142D}" type="parTrans" cxnId="{D1E7B7A5-E68E-4FAC-B205-AD2AD406E36F}">
      <dgm:prSet/>
      <dgm:spPr/>
      <dgm:t>
        <a:bodyPr/>
        <a:lstStyle/>
        <a:p>
          <a:endParaRPr lang="fr-FR"/>
        </a:p>
      </dgm:t>
    </dgm:pt>
    <dgm:pt modelId="{008E9451-584B-4A2C-A996-E17441F3F202}" type="sibTrans" cxnId="{D1E7B7A5-E68E-4FAC-B205-AD2AD406E36F}">
      <dgm:prSet/>
      <dgm:spPr/>
      <dgm:t>
        <a:bodyPr/>
        <a:lstStyle/>
        <a:p>
          <a:endParaRPr lang="fr-FR"/>
        </a:p>
      </dgm:t>
    </dgm:pt>
    <dgm:pt modelId="{DD0E55D9-238E-4487-A599-1B306EBA6BE1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2400" err="1">
              <a:solidFill>
                <a:schemeClr val="bg1"/>
              </a:solidFill>
            </a:rPr>
            <a:t>Improve</a:t>
          </a:r>
          <a:r>
            <a:rPr lang="fr-FR" sz="2400">
              <a:solidFill>
                <a:schemeClr val="bg1"/>
              </a:solidFill>
            </a:rPr>
            <a:t> network </a:t>
          </a:r>
          <a:r>
            <a:rPr lang="fr-FR" sz="2400" err="1">
              <a:solidFill>
                <a:schemeClr val="bg1"/>
              </a:solidFill>
            </a:rPr>
            <a:t>with</a:t>
          </a:r>
          <a:r>
            <a:rPr lang="fr-FR" sz="2400">
              <a:solidFill>
                <a:schemeClr val="bg1"/>
              </a:solidFill>
            </a:rPr>
            <a:t> </a:t>
          </a:r>
          <a:r>
            <a:rPr lang="fr-FR" sz="2400" err="1">
              <a:solidFill>
                <a:schemeClr val="bg1"/>
              </a:solidFill>
            </a:rPr>
            <a:t>Maruti</a:t>
          </a:r>
          <a:r>
            <a:rPr lang="fr-FR" sz="2400">
              <a:solidFill>
                <a:schemeClr val="bg1"/>
              </a:solidFill>
            </a:rPr>
            <a:t> </a:t>
          </a:r>
          <a:r>
            <a:rPr lang="fr-FR" sz="2400" err="1">
              <a:solidFill>
                <a:schemeClr val="bg1"/>
              </a:solidFill>
            </a:rPr>
            <a:t>chem</a:t>
          </a:r>
          <a:endParaRPr lang="fr-FR" sz="2400">
            <a:solidFill>
              <a:schemeClr val="bg1"/>
            </a:solidFill>
          </a:endParaRPr>
        </a:p>
      </dgm:t>
    </dgm:pt>
    <dgm:pt modelId="{0F41EA96-F235-4750-A4D2-EF936F7CD4FD}" type="parTrans" cxnId="{9F7935DC-4A46-4A6E-BB23-9EEAAE456D90}">
      <dgm:prSet/>
      <dgm:spPr/>
      <dgm:t>
        <a:bodyPr/>
        <a:lstStyle/>
        <a:p>
          <a:endParaRPr lang="fr-FR"/>
        </a:p>
      </dgm:t>
    </dgm:pt>
    <dgm:pt modelId="{5287C753-3072-4E1D-8896-EA4AD6C1C5B0}" type="sibTrans" cxnId="{9F7935DC-4A46-4A6E-BB23-9EEAAE456D90}">
      <dgm:prSet/>
      <dgm:spPr/>
      <dgm:t>
        <a:bodyPr/>
        <a:lstStyle/>
        <a:p>
          <a:endParaRPr lang="fr-FR"/>
        </a:p>
      </dgm:t>
    </dgm:pt>
    <dgm:pt modelId="{4D0075CB-4492-4FCF-8EA7-3E6B1FE9323E}" type="pres">
      <dgm:prSet presAssocID="{1F478704-2E21-479D-B3DA-548617BD77E8}" presName="CompostProcess" presStyleCnt="0">
        <dgm:presLayoutVars>
          <dgm:dir/>
          <dgm:resizeHandles val="exact"/>
        </dgm:presLayoutVars>
      </dgm:prSet>
      <dgm:spPr/>
    </dgm:pt>
    <dgm:pt modelId="{67FEB550-BAB1-42C3-82E9-97EA1D225022}" type="pres">
      <dgm:prSet presAssocID="{1F478704-2E21-479D-B3DA-548617BD77E8}" presName="arrow" presStyleLbl="bgShp" presStyleIdx="0" presStyleCnt="1"/>
      <dgm:spPr>
        <a:solidFill>
          <a:schemeClr val="accent2"/>
        </a:solidFill>
      </dgm:spPr>
    </dgm:pt>
    <dgm:pt modelId="{3AF5642E-8A0C-4CBF-8CFE-E94C783ACDE6}" type="pres">
      <dgm:prSet presAssocID="{1F478704-2E21-479D-B3DA-548617BD77E8}" presName="linearProcess" presStyleCnt="0"/>
      <dgm:spPr/>
    </dgm:pt>
    <dgm:pt modelId="{1FD0DF3F-5F4B-4879-AD37-A54AF6ABFC80}" type="pres">
      <dgm:prSet presAssocID="{A865D484-50FF-46A9-8023-D6B1521275A2}" presName="textNode" presStyleLbl="node1" presStyleIdx="0" presStyleCnt="4" custLinFactNeighborX="-997">
        <dgm:presLayoutVars>
          <dgm:bulletEnabled val="1"/>
        </dgm:presLayoutVars>
      </dgm:prSet>
      <dgm:spPr/>
    </dgm:pt>
    <dgm:pt modelId="{43EB6207-EC06-484B-AA58-57041C85F0DB}" type="pres">
      <dgm:prSet presAssocID="{D2250E8B-1422-4C97-ABA2-E99AA870DCD4}" presName="sibTrans" presStyleCnt="0"/>
      <dgm:spPr/>
    </dgm:pt>
    <dgm:pt modelId="{69549D3B-C91A-4CBF-8810-AE8768164241}" type="pres">
      <dgm:prSet presAssocID="{4560D01A-E839-4BD8-97B3-122591610D83}" presName="textNode" presStyleLbl="node1" presStyleIdx="1" presStyleCnt="4" custLinFactNeighborX="6549" custLinFactNeighborY="465">
        <dgm:presLayoutVars>
          <dgm:bulletEnabled val="1"/>
        </dgm:presLayoutVars>
      </dgm:prSet>
      <dgm:spPr/>
    </dgm:pt>
    <dgm:pt modelId="{C0C4D428-1E50-4F18-A3DB-71ED1D48FFC8}" type="pres">
      <dgm:prSet presAssocID="{35B9F270-F074-4924-BF1D-A0857B71620D}" presName="sibTrans" presStyleCnt="0"/>
      <dgm:spPr/>
    </dgm:pt>
    <dgm:pt modelId="{24D457D1-221E-4C8C-9DD9-08FA8F8F4CB1}" type="pres">
      <dgm:prSet presAssocID="{36F63473-4640-46B8-B756-8FDB77E4BE7A}" presName="textNode" presStyleLbl="node1" presStyleIdx="2" presStyleCnt="4" custLinFactNeighborX="6549" custLinFactNeighborY="465">
        <dgm:presLayoutVars>
          <dgm:bulletEnabled val="1"/>
        </dgm:presLayoutVars>
      </dgm:prSet>
      <dgm:spPr/>
    </dgm:pt>
    <dgm:pt modelId="{2F4D3A28-63B6-4095-8007-E8C3ACD1A5F2}" type="pres">
      <dgm:prSet presAssocID="{008E9451-584B-4A2C-A996-E17441F3F202}" presName="sibTrans" presStyleCnt="0"/>
      <dgm:spPr/>
    </dgm:pt>
    <dgm:pt modelId="{8DF10C27-54EA-4DA0-AC4B-FB40F84FB644}" type="pres">
      <dgm:prSet presAssocID="{DD0E55D9-238E-4487-A599-1B306EBA6BE1}" presName="textNode" presStyleLbl="node1" presStyleIdx="3" presStyleCnt="4" custLinFactNeighborX="6549" custLinFactNeighborY="465">
        <dgm:presLayoutVars>
          <dgm:bulletEnabled val="1"/>
        </dgm:presLayoutVars>
      </dgm:prSet>
      <dgm:spPr/>
    </dgm:pt>
  </dgm:ptLst>
  <dgm:cxnLst>
    <dgm:cxn modelId="{83DD3A06-1A34-445D-8695-6A06ED6B58B3}" type="presOf" srcId="{1F478704-2E21-479D-B3DA-548617BD77E8}" destId="{4D0075CB-4492-4FCF-8EA7-3E6B1FE9323E}" srcOrd="0" destOrd="0" presId="urn:microsoft.com/office/officeart/2005/8/layout/hProcess9"/>
    <dgm:cxn modelId="{61D3CB12-0F3E-4F75-A701-D33887452A3F}" srcId="{1F478704-2E21-479D-B3DA-548617BD77E8}" destId="{4560D01A-E839-4BD8-97B3-122591610D83}" srcOrd="1" destOrd="0" parTransId="{1D51727F-548E-4AE3-9FC1-3C66071A9C6F}" sibTransId="{35B9F270-F074-4924-BF1D-A0857B71620D}"/>
    <dgm:cxn modelId="{B453C116-42D3-42AB-BC48-E16DE3D2E8EB}" type="presOf" srcId="{4560D01A-E839-4BD8-97B3-122591610D83}" destId="{69549D3B-C91A-4CBF-8810-AE8768164241}" srcOrd="0" destOrd="0" presId="urn:microsoft.com/office/officeart/2005/8/layout/hProcess9"/>
    <dgm:cxn modelId="{DE613C27-6509-43A0-9D9E-8C93BA41AA6C}" type="presOf" srcId="{36F63473-4640-46B8-B756-8FDB77E4BE7A}" destId="{24D457D1-221E-4C8C-9DD9-08FA8F8F4CB1}" srcOrd="0" destOrd="0" presId="urn:microsoft.com/office/officeart/2005/8/layout/hProcess9"/>
    <dgm:cxn modelId="{691B0A28-CD79-475C-8D03-3C402A36ABE5}" type="presOf" srcId="{A865D484-50FF-46A9-8023-D6B1521275A2}" destId="{1FD0DF3F-5F4B-4879-AD37-A54AF6ABFC80}" srcOrd="0" destOrd="0" presId="urn:microsoft.com/office/officeart/2005/8/layout/hProcess9"/>
    <dgm:cxn modelId="{21BFCD6B-6FEF-43EC-A8EF-6DD150CDD238}" type="presOf" srcId="{DD0E55D9-238E-4487-A599-1B306EBA6BE1}" destId="{8DF10C27-54EA-4DA0-AC4B-FB40F84FB644}" srcOrd="0" destOrd="0" presId="urn:microsoft.com/office/officeart/2005/8/layout/hProcess9"/>
    <dgm:cxn modelId="{C172A581-6237-4782-BA1E-990F265DC806}" srcId="{1F478704-2E21-479D-B3DA-548617BD77E8}" destId="{A865D484-50FF-46A9-8023-D6B1521275A2}" srcOrd="0" destOrd="0" parTransId="{2330C12D-041F-4C1C-8CD0-37DC6CE490B4}" sibTransId="{D2250E8B-1422-4C97-ABA2-E99AA870DCD4}"/>
    <dgm:cxn modelId="{D1E7B7A5-E68E-4FAC-B205-AD2AD406E36F}" srcId="{1F478704-2E21-479D-B3DA-548617BD77E8}" destId="{36F63473-4640-46B8-B756-8FDB77E4BE7A}" srcOrd="2" destOrd="0" parTransId="{726CB3D2-F7BE-40EE-B693-097A5068142D}" sibTransId="{008E9451-584B-4A2C-A996-E17441F3F202}"/>
    <dgm:cxn modelId="{9F7935DC-4A46-4A6E-BB23-9EEAAE456D90}" srcId="{1F478704-2E21-479D-B3DA-548617BD77E8}" destId="{DD0E55D9-238E-4487-A599-1B306EBA6BE1}" srcOrd="3" destOrd="0" parTransId="{0F41EA96-F235-4750-A4D2-EF936F7CD4FD}" sibTransId="{5287C753-3072-4E1D-8896-EA4AD6C1C5B0}"/>
    <dgm:cxn modelId="{BF2AFB79-E3A3-4344-B03B-D12BA857BBF9}" type="presParOf" srcId="{4D0075CB-4492-4FCF-8EA7-3E6B1FE9323E}" destId="{67FEB550-BAB1-42C3-82E9-97EA1D225022}" srcOrd="0" destOrd="0" presId="urn:microsoft.com/office/officeart/2005/8/layout/hProcess9"/>
    <dgm:cxn modelId="{4007A480-AD39-4FE7-964F-6CDB9A414E62}" type="presParOf" srcId="{4D0075CB-4492-4FCF-8EA7-3E6B1FE9323E}" destId="{3AF5642E-8A0C-4CBF-8CFE-E94C783ACDE6}" srcOrd="1" destOrd="0" presId="urn:microsoft.com/office/officeart/2005/8/layout/hProcess9"/>
    <dgm:cxn modelId="{4601691A-5DB2-4AA7-AE18-94674D759471}" type="presParOf" srcId="{3AF5642E-8A0C-4CBF-8CFE-E94C783ACDE6}" destId="{1FD0DF3F-5F4B-4879-AD37-A54AF6ABFC80}" srcOrd="0" destOrd="0" presId="urn:microsoft.com/office/officeart/2005/8/layout/hProcess9"/>
    <dgm:cxn modelId="{E5D3B7EB-60B3-4F79-8A92-21C2F695D5E4}" type="presParOf" srcId="{3AF5642E-8A0C-4CBF-8CFE-E94C783ACDE6}" destId="{43EB6207-EC06-484B-AA58-57041C85F0DB}" srcOrd="1" destOrd="0" presId="urn:microsoft.com/office/officeart/2005/8/layout/hProcess9"/>
    <dgm:cxn modelId="{C66B7DB0-2FF2-4D95-BB92-8DEC5E0F8B34}" type="presParOf" srcId="{3AF5642E-8A0C-4CBF-8CFE-E94C783ACDE6}" destId="{69549D3B-C91A-4CBF-8810-AE8768164241}" srcOrd="2" destOrd="0" presId="urn:microsoft.com/office/officeart/2005/8/layout/hProcess9"/>
    <dgm:cxn modelId="{5A979C59-BC13-4BCB-8203-66677E1F1FF3}" type="presParOf" srcId="{3AF5642E-8A0C-4CBF-8CFE-E94C783ACDE6}" destId="{C0C4D428-1E50-4F18-A3DB-71ED1D48FFC8}" srcOrd="3" destOrd="0" presId="urn:microsoft.com/office/officeart/2005/8/layout/hProcess9"/>
    <dgm:cxn modelId="{513A919C-2603-425B-AA03-96B1990A69C5}" type="presParOf" srcId="{3AF5642E-8A0C-4CBF-8CFE-E94C783ACDE6}" destId="{24D457D1-221E-4C8C-9DD9-08FA8F8F4CB1}" srcOrd="4" destOrd="0" presId="urn:microsoft.com/office/officeart/2005/8/layout/hProcess9"/>
    <dgm:cxn modelId="{531D8B1D-1803-49B6-BBBA-1161C65EB410}" type="presParOf" srcId="{3AF5642E-8A0C-4CBF-8CFE-E94C783ACDE6}" destId="{2F4D3A28-63B6-4095-8007-E8C3ACD1A5F2}" srcOrd="5" destOrd="0" presId="urn:microsoft.com/office/officeart/2005/8/layout/hProcess9"/>
    <dgm:cxn modelId="{27161030-7A81-487C-B794-923B213A2E9B}" type="presParOf" srcId="{3AF5642E-8A0C-4CBF-8CFE-E94C783ACDE6}" destId="{8DF10C27-54EA-4DA0-AC4B-FB40F84FB64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7E033-BA60-4EDE-8FF0-2801C92CF8C3}">
      <dsp:nvSpPr>
        <dsp:cNvPr id="0" name=""/>
        <dsp:cNvSpPr/>
      </dsp:nvSpPr>
      <dsp:spPr>
        <a:xfrm>
          <a:off x="0" y="1242"/>
          <a:ext cx="659633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FC5A6A-CD84-4E24-9B82-F591C4E9F5F8}">
      <dsp:nvSpPr>
        <dsp:cNvPr id="0" name=""/>
        <dsp:cNvSpPr/>
      </dsp:nvSpPr>
      <dsp:spPr>
        <a:xfrm>
          <a:off x="0" y="1242"/>
          <a:ext cx="6596330" cy="14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bg1"/>
              </a:solidFill>
              <a:latin typeface="Calibri Light" panose="020F0302020204030204"/>
            </a:rPr>
            <a:t>Customers (</a:t>
          </a:r>
          <a:r>
            <a:rPr lang="en-US" sz="4200" b="1" i="1" kern="1200">
              <a:solidFill>
                <a:schemeClr val="bg1"/>
              </a:solidFill>
              <a:latin typeface="Calibri Light" panose="020F0302020204030204"/>
            </a:rPr>
            <a:t>over 3 continents)</a:t>
          </a:r>
          <a:endParaRPr lang="en-US" sz="4200" b="1" kern="1200">
            <a:solidFill>
              <a:schemeClr val="bg1"/>
            </a:solidFill>
          </a:endParaRPr>
        </a:p>
      </dsp:txBody>
      <dsp:txXfrm>
        <a:off x="0" y="1242"/>
        <a:ext cx="6596330" cy="1452338"/>
      </dsp:txXfrm>
    </dsp:sp>
    <dsp:sp modelId="{22810BD8-C8EA-4D61-94F1-E6C014612BB4}">
      <dsp:nvSpPr>
        <dsp:cNvPr id="0" name=""/>
        <dsp:cNvSpPr/>
      </dsp:nvSpPr>
      <dsp:spPr>
        <a:xfrm>
          <a:off x="0" y="1453581"/>
          <a:ext cx="6596330" cy="0"/>
        </a:xfrm>
        <a:prstGeom prst="line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3B0B64-C7FC-4BD2-988D-F3FAC24D7923}">
      <dsp:nvSpPr>
        <dsp:cNvPr id="0" name=""/>
        <dsp:cNvSpPr/>
      </dsp:nvSpPr>
      <dsp:spPr>
        <a:xfrm>
          <a:off x="0" y="1453581"/>
          <a:ext cx="6596330" cy="14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bg1"/>
              </a:solidFill>
              <a:latin typeface="Calibri Light" panose="020F0302020204030204"/>
            </a:rPr>
            <a:t>Supplier (</a:t>
          </a:r>
          <a:r>
            <a:rPr lang="en-US" sz="4200" b="1" i="1" kern="1200">
              <a:solidFill>
                <a:schemeClr val="bg1"/>
              </a:solidFill>
              <a:latin typeface="Calibri Light" panose="020F0302020204030204"/>
            </a:rPr>
            <a:t>new vendor in India)</a:t>
          </a:r>
          <a:r>
            <a:rPr lang="en-US" sz="4200" b="1" kern="1200">
              <a:solidFill>
                <a:schemeClr val="bg1"/>
              </a:solidFill>
              <a:latin typeface="Calibri Light" panose="020F0302020204030204"/>
            </a:rPr>
            <a:t> </a:t>
          </a:r>
          <a:endParaRPr lang="en-US" sz="4200" b="1" kern="1200">
            <a:solidFill>
              <a:schemeClr val="bg1"/>
            </a:solidFill>
          </a:endParaRPr>
        </a:p>
      </dsp:txBody>
      <dsp:txXfrm>
        <a:off x="0" y="1453581"/>
        <a:ext cx="6596330" cy="1452338"/>
      </dsp:txXfrm>
    </dsp:sp>
    <dsp:sp modelId="{8E792762-8C30-49BC-AA54-C05F59CB7AB1}">
      <dsp:nvSpPr>
        <dsp:cNvPr id="0" name=""/>
        <dsp:cNvSpPr/>
      </dsp:nvSpPr>
      <dsp:spPr>
        <a:xfrm>
          <a:off x="0" y="2905920"/>
          <a:ext cx="6596330" cy="0"/>
        </a:xfrm>
        <a:prstGeom prst="line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64587F-CC04-4818-A520-44604E523C8C}">
      <dsp:nvSpPr>
        <dsp:cNvPr id="0" name=""/>
        <dsp:cNvSpPr/>
      </dsp:nvSpPr>
      <dsp:spPr>
        <a:xfrm>
          <a:off x="0" y="2905920"/>
          <a:ext cx="6596330" cy="14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bg1"/>
              </a:solidFill>
              <a:latin typeface="Calibri Light" panose="020F0302020204030204"/>
            </a:rPr>
            <a:t>Employees </a:t>
          </a:r>
          <a:r>
            <a:rPr lang="en-US" sz="4200" b="1" i="1" kern="1200">
              <a:solidFill>
                <a:schemeClr val="bg1"/>
              </a:solidFill>
              <a:latin typeface="Calibri Light" panose="020F0302020204030204"/>
            </a:rPr>
            <a:t>(sales, </a:t>
          </a:r>
          <a:r>
            <a:rPr lang="en-US" sz="4200" b="1" i="1" kern="1200" err="1">
              <a:solidFill>
                <a:schemeClr val="bg1"/>
              </a:solidFill>
              <a:latin typeface="Calibri Light" panose="020F0302020204030204"/>
            </a:rPr>
            <a:t>q&amp;a</a:t>
          </a:r>
          <a:r>
            <a:rPr lang="en-US" sz="4200" b="1" i="1" kern="1200">
              <a:solidFill>
                <a:schemeClr val="bg1"/>
              </a:solidFill>
              <a:latin typeface="Calibri Light" panose="020F0302020204030204"/>
            </a:rPr>
            <a:t> </a:t>
          </a:r>
          <a:r>
            <a:rPr lang="en-US" sz="4200" b="1" i="1" kern="1200" err="1">
              <a:solidFill>
                <a:schemeClr val="bg1"/>
              </a:solidFill>
              <a:latin typeface="Calibri Light" panose="020F0302020204030204"/>
            </a:rPr>
            <a:t>etc</a:t>
          </a:r>
          <a:r>
            <a:rPr lang="en-US" sz="4200" b="1" i="1" kern="1200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 sz="4200" b="1" i="1" kern="1200">
            <a:solidFill>
              <a:schemeClr val="bg1"/>
            </a:solidFill>
          </a:endParaRPr>
        </a:p>
      </dsp:txBody>
      <dsp:txXfrm>
        <a:off x="0" y="2905920"/>
        <a:ext cx="6596330" cy="1452338"/>
      </dsp:txXfrm>
    </dsp:sp>
    <dsp:sp modelId="{EE06F8BD-CA80-4F87-BD88-6FB770EAA63C}">
      <dsp:nvSpPr>
        <dsp:cNvPr id="0" name=""/>
        <dsp:cNvSpPr/>
      </dsp:nvSpPr>
      <dsp:spPr>
        <a:xfrm>
          <a:off x="0" y="4358259"/>
          <a:ext cx="6596330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E135B-169B-48DA-8CBE-41786055BDD5}">
      <dsp:nvSpPr>
        <dsp:cNvPr id="0" name=""/>
        <dsp:cNvSpPr/>
      </dsp:nvSpPr>
      <dsp:spPr>
        <a:xfrm flipV="1">
          <a:off x="0" y="4358259"/>
          <a:ext cx="6596330" cy="6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  <a:latin typeface="Calibri Light" panose="020F0302020204030204"/>
          </a:endParaRPr>
        </a:p>
      </dsp:txBody>
      <dsp:txXfrm rot="10800000">
        <a:off x="0" y="4358259"/>
        <a:ext cx="6596330" cy="60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B550-BAB1-42C3-82E9-97EA1D225022}">
      <dsp:nvSpPr>
        <dsp:cNvPr id="0" name=""/>
        <dsp:cNvSpPr/>
      </dsp:nvSpPr>
      <dsp:spPr>
        <a:xfrm>
          <a:off x="859017" y="0"/>
          <a:ext cx="9735531" cy="4984586"/>
        </a:xfrm>
        <a:prstGeom prst="rightArrow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0DF3F-5F4B-4879-AD37-A54AF6ABFC80}">
      <dsp:nvSpPr>
        <dsp:cNvPr id="0" name=""/>
        <dsp:cNvSpPr/>
      </dsp:nvSpPr>
      <dsp:spPr>
        <a:xfrm>
          <a:off x="0" y="1495375"/>
          <a:ext cx="2543497" cy="1993834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err="1">
              <a:solidFill>
                <a:schemeClr val="bg1"/>
              </a:solidFill>
            </a:rPr>
            <a:t>Order</a:t>
          </a:r>
          <a:r>
            <a:rPr lang="fr-FR" sz="2400" kern="1200">
              <a:solidFill>
                <a:schemeClr val="bg1"/>
              </a:solidFill>
            </a:rPr>
            <a:t> </a:t>
          </a:r>
          <a:r>
            <a:rPr lang="fr-FR" sz="2400" kern="1200" err="1">
              <a:solidFill>
                <a:schemeClr val="bg1"/>
              </a:solidFill>
            </a:rPr>
            <a:t>from</a:t>
          </a:r>
          <a:r>
            <a:rPr lang="fr-FR" sz="2400" kern="1200">
              <a:solidFill>
                <a:schemeClr val="bg1"/>
              </a:solidFill>
            </a:rPr>
            <a:t> the US </a:t>
          </a:r>
          <a:r>
            <a:rPr lang="fr-FR" sz="2400" kern="1200" err="1">
              <a:solidFill>
                <a:schemeClr val="bg1"/>
              </a:solidFill>
            </a:rPr>
            <a:t>vendor</a:t>
          </a:r>
          <a:endParaRPr lang="fr-FR" sz="2400" kern="1200">
            <a:solidFill>
              <a:schemeClr val="bg1"/>
            </a:solidFill>
          </a:endParaRPr>
        </a:p>
      </dsp:txBody>
      <dsp:txXfrm>
        <a:off x="97331" y="1592706"/>
        <a:ext cx="2348835" cy="1799172"/>
      </dsp:txXfrm>
    </dsp:sp>
    <dsp:sp modelId="{69549D3B-C91A-4CBF-8810-AE8768164241}">
      <dsp:nvSpPr>
        <dsp:cNvPr id="0" name=""/>
        <dsp:cNvSpPr/>
      </dsp:nvSpPr>
      <dsp:spPr>
        <a:xfrm>
          <a:off x="2999090" y="1504647"/>
          <a:ext cx="2543497" cy="1993834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err="1">
              <a:solidFill>
                <a:schemeClr val="bg1"/>
              </a:solidFill>
            </a:rPr>
            <a:t>Orders</a:t>
          </a:r>
          <a:r>
            <a:rPr lang="fr-FR" sz="2400" kern="1200">
              <a:solidFill>
                <a:schemeClr val="bg1"/>
              </a:solidFill>
            </a:rPr>
            <a:t> </a:t>
          </a:r>
          <a:r>
            <a:rPr lang="fr-FR" sz="2400" kern="1200" err="1">
              <a:solidFill>
                <a:schemeClr val="bg1"/>
              </a:solidFill>
            </a:rPr>
            <a:t>from</a:t>
          </a:r>
          <a:r>
            <a:rPr lang="fr-FR" sz="2400" kern="1200">
              <a:solidFill>
                <a:schemeClr val="bg1"/>
              </a:solidFill>
            </a:rPr>
            <a:t> US </a:t>
          </a:r>
          <a:r>
            <a:rPr lang="fr-FR" sz="2400" kern="1200" err="1">
              <a:solidFill>
                <a:schemeClr val="bg1"/>
              </a:solidFill>
            </a:rPr>
            <a:t>vendor</a:t>
          </a:r>
          <a:r>
            <a:rPr lang="fr-FR" sz="2400" kern="1200">
              <a:solidFill>
                <a:schemeClr val="bg1"/>
              </a:solidFill>
            </a:rPr>
            <a:t> &amp; </a:t>
          </a:r>
          <a:r>
            <a:rPr lang="fr-FR" sz="2400" kern="1200" err="1">
              <a:solidFill>
                <a:schemeClr val="bg1"/>
              </a:solidFill>
            </a:rPr>
            <a:t>Maruti</a:t>
          </a:r>
          <a:r>
            <a:rPr lang="fr-FR" sz="2400" kern="1200">
              <a:solidFill>
                <a:schemeClr val="bg1"/>
              </a:solidFill>
            </a:rPr>
            <a:t> </a:t>
          </a:r>
          <a:r>
            <a:rPr lang="fr-FR" sz="2400" kern="1200" err="1">
              <a:solidFill>
                <a:schemeClr val="bg1"/>
              </a:solidFill>
            </a:rPr>
            <a:t>Chem</a:t>
          </a:r>
          <a:endParaRPr lang="fr-FR" sz="2400" kern="1200">
            <a:solidFill>
              <a:schemeClr val="bg1"/>
            </a:solidFill>
          </a:endParaRPr>
        </a:p>
      </dsp:txBody>
      <dsp:txXfrm>
        <a:off x="3096421" y="1601978"/>
        <a:ext cx="2348835" cy="1799172"/>
      </dsp:txXfrm>
    </dsp:sp>
    <dsp:sp modelId="{24D457D1-221E-4C8C-9DD9-08FA8F8F4CB1}">
      <dsp:nvSpPr>
        <dsp:cNvPr id="0" name=""/>
        <dsp:cNvSpPr/>
      </dsp:nvSpPr>
      <dsp:spPr>
        <a:xfrm>
          <a:off x="5966503" y="1504647"/>
          <a:ext cx="2543497" cy="1993834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err="1">
              <a:solidFill>
                <a:schemeClr val="bg1"/>
              </a:solidFill>
            </a:rPr>
            <a:t>Closing</a:t>
          </a:r>
          <a:r>
            <a:rPr lang="fr-FR" sz="2400" kern="1200">
              <a:solidFill>
                <a:schemeClr val="bg1"/>
              </a:solidFill>
            </a:rPr>
            <a:t> of US </a:t>
          </a:r>
          <a:r>
            <a:rPr lang="fr-FR" sz="2400" kern="1200" err="1">
              <a:solidFill>
                <a:schemeClr val="bg1"/>
              </a:solidFill>
            </a:rPr>
            <a:t>vendor</a:t>
          </a:r>
          <a:endParaRPr lang="fr-FR" sz="2400" kern="1200">
            <a:solidFill>
              <a:schemeClr val="bg1"/>
            </a:solidFill>
          </a:endParaRPr>
        </a:p>
      </dsp:txBody>
      <dsp:txXfrm>
        <a:off x="6063834" y="1601978"/>
        <a:ext cx="2348835" cy="1799172"/>
      </dsp:txXfrm>
    </dsp:sp>
    <dsp:sp modelId="{8DF10C27-54EA-4DA0-AC4B-FB40F84FB644}">
      <dsp:nvSpPr>
        <dsp:cNvPr id="0" name=""/>
        <dsp:cNvSpPr/>
      </dsp:nvSpPr>
      <dsp:spPr>
        <a:xfrm>
          <a:off x="8910069" y="1504647"/>
          <a:ext cx="2543497" cy="1993834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err="1">
              <a:solidFill>
                <a:schemeClr val="bg1"/>
              </a:solidFill>
            </a:rPr>
            <a:t>Improve</a:t>
          </a:r>
          <a:r>
            <a:rPr lang="fr-FR" sz="2400" kern="1200">
              <a:solidFill>
                <a:schemeClr val="bg1"/>
              </a:solidFill>
            </a:rPr>
            <a:t> network </a:t>
          </a:r>
          <a:r>
            <a:rPr lang="fr-FR" sz="2400" kern="1200" err="1">
              <a:solidFill>
                <a:schemeClr val="bg1"/>
              </a:solidFill>
            </a:rPr>
            <a:t>with</a:t>
          </a:r>
          <a:r>
            <a:rPr lang="fr-FR" sz="2400" kern="1200">
              <a:solidFill>
                <a:schemeClr val="bg1"/>
              </a:solidFill>
            </a:rPr>
            <a:t> </a:t>
          </a:r>
          <a:r>
            <a:rPr lang="fr-FR" sz="2400" kern="1200" err="1">
              <a:solidFill>
                <a:schemeClr val="bg1"/>
              </a:solidFill>
            </a:rPr>
            <a:t>Maruti</a:t>
          </a:r>
          <a:r>
            <a:rPr lang="fr-FR" sz="2400" kern="1200">
              <a:solidFill>
                <a:schemeClr val="bg1"/>
              </a:solidFill>
            </a:rPr>
            <a:t> </a:t>
          </a:r>
          <a:r>
            <a:rPr lang="fr-FR" sz="2400" kern="1200" err="1">
              <a:solidFill>
                <a:schemeClr val="bg1"/>
              </a:solidFill>
            </a:rPr>
            <a:t>chem</a:t>
          </a:r>
          <a:endParaRPr lang="fr-FR" sz="2400" kern="1200">
            <a:solidFill>
              <a:schemeClr val="bg1"/>
            </a:solidFill>
          </a:endParaRPr>
        </a:p>
      </dsp:txBody>
      <dsp:txXfrm>
        <a:off x="9007400" y="1601978"/>
        <a:ext cx="2348835" cy="1799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5B7E7-4272-49F2-BF26-D42903D3B73A}" type="datetimeFigureOut">
              <a:rPr lang="fr-FR" smtClean="0"/>
              <a:t>28/11/2020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49A1-4597-4B99-8307-9A70152C03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2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49A1-4597-4B99-8307-9A70152C038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28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49A1-4597-4B99-8307-9A70152C038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00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1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7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9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5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2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4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2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6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7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72567&amp;picture=world-ma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Singapore_Road_Signs_-_Warning_Sign_-_Other_Dangers.sv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image" Target="../media/image17.sv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.wdp"/><Relationship Id="rId3" Type="http://schemas.openxmlformats.org/officeDocument/2006/relationships/hyperlink" Target="https://pixabay.com/en/checker-flag-race-checkered-flag-1648337/" TargetMode="External"/><Relationship Id="rId7" Type="http://schemas.openxmlformats.org/officeDocument/2006/relationships/hyperlink" Target="http://www.pngall.com/business-growth-chart-png" TargetMode="External"/><Relationship Id="rId12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s://en.wikipedia.org/wiki/Easter_egg_(interaction_design)" TargetMode="External"/><Relationship Id="rId5" Type="http://schemas.openxmlformats.org/officeDocument/2006/relationships/hyperlink" Target="https://www.flickr.com/photos/jimmydavao/24143093174" TargetMode="External"/><Relationship Id="rId10" Type="http://schemas.openxmlformats.org/officeDocument/2006/relationships/image" Target="../media/image34.jpeg"/><Relationship Id="rId4" Type="http://schemas.openxmlformats.org/officeDocument/2006/relationships/image" Target="../media/image31.jpeg"/><Relationship Id="rId9" Type="http://schemas.openxmlformats.org/officeDocument/2006/relationships/hyperlink" Target="https://commons.wikimedia.org/wiki/File:Friendly_stickman.sv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diagramData" Target="../diagrams/data1.xml"/><Relationship Id="rId16" Type="http://schemas.openxmlformats.org/officeDocument/2006/relationships/image" Target="../media/image44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19" Type="http://schemas.openxmlformats.org/officeDocument/2006/relationships/image" Target="../media/image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microsoft.com/office/2007/relationships/hdphoto" Target="../media/hdphoto1.wdp"/><Relationship Id="rId3" Type="http://schemas.openxmlformats.org/officeDocument/2006/relationships/hyperlink" Target="https://www.publicdomainpictures.net/en/view-image.php?image=273607&amp;picture=business-handshake" TargetMode="External"/><Relationship Id="rId7" Type="http://schemas.openxmlformats.org/officeDocument/2006/relationships/hyperlink" Target="http://pngimg.com/download/3545" TargetMode="External"/><Relationship Id="rId12" Type="http://schemas.openxmlformats.org/officeDocument/2006/relationships/image" Target="../media/image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hyperlink" Target="https://pixabay.com/en/seal-seal-of-approval-high-quality-893797/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hyperlink" Target="http://getmespark.com/innovate-like-darp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72567&amp;picture=world-ma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 descr="Une image contenant nature, nuages&#10;&#10;Description générée automatiquement">
            <a:extLst>
              <a:ext uri="{FF2B5EF4-FFF2-40B4-BE49-F238E27FC236}">
                <a16:creationId xmlns:a16="http://schemas.microsoft.com/office/drawing/2014/main" id="{34AF085A-DE19-47F9-89B0-D246D2B6B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1" b="1495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BA7172-F18D-449E-9D06-583225945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17" y="-37708"/>
            <a:ext cx="5566299" cy="55662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695375A-C2ED-4341-91B6-C92D1C2E1800}"/>
              </a:ext>
            </a:extLst>
          </p:cNvPr>
          <p:cNvSpPr txBox="1"/>
          <p:nvPr/>
        </p:nvSpPr>
        <p:spPr>
          <a:xfrm flipH="1">
            <a:off x="1710429" y="5366244"/>
            <a:ext cx="87901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b="1" err="1">
                <a:solidFill>
                  <a:schemeClr val="bg1">
                    <a:lumMod val="75000"/>
                    <a:lumOff val="25000"/>
                  </a:schemeClr>
                </a:solidFill>
              </a:rPr>
              <a:t>Commodity</a:t>
            </a:r>
            <a:r>
              <a:rPr lang="fr-FR" sz="2000" b="1">
                <a:solidFill>
                  <a:schemeClr val="bg1">
                    <a:lumMod val="75000"/>
                    <a:lumOff val="25000"/>
                  </a:schemeClr>
                </a:solidFill>
              </a:rPr>
              <a:t> Managers : </a:t>
            </a:r>
            <a:r>
              <a:rPr lang="fr-FR" sz="2000" b="1" err="1">
                <a:solidFill>
                  <a:schemeClr val="bg1">
                    <a:lumMod val="75000"/>
                    <a:lumOff val="25000"/>
                  </a:schemeClr>
                </a:solidFill>
              </a:rPr>
              <a:t>Sahil</a:t>
            </a:r>
            <a:r>
              <a:rPr lang="fr-FR" sz="2000" b="1">
                <a:solidFill>
                  <a:schemeClr val="bg1">
                    <a:lumMod val="75000"/>
                    <a:lumOff val="25000"/>
                  </a:schemeClr>
                </a:solidFill>
              </a:rPr>
              <a:t> POPLI, </a:t>
            </a:r>
            <a:r>
              <a:rPr lang="fr-FR" sz="2000" b="1" err="1">
                <a:solidFill>
                  <a:schemeClr val="bg1">
                    <a:lumMod val="75000"/>
                    <a:lumOff val="25000"/>
                  </a:schemeClr>
                </a:solidFill>
              </a:rPr>
              <a:t>Sibish</a:t>
            </a:r>
            <a:r>
              <a:rPr lang="fr-FR" sz="2000" b="1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lang="fr-FR" sz="2000" b="1" err="1">
                <a:solidFill>
                  <a:schemeClr val="bg1">
                    <a:lumMod val="75000"/>
                    <a:lumOff val="25000"/>
                  </a:schemeClr>
                </a:solidFill>
              </a:rPr>
              <a:t>Ragul</a:t>
            </a:r>
            <a:r>
              <a:rPr lang="fr-FR" sz="2000" b="1">
                <a:solidFill>
                  <a:schemeClr val="bg1">
                    <a:lumMod val="75000"/>
                    <a:lumOff val="25000"/>
                  </a:schemeClr>
                </a:solidFill>
              </a:rPr>
              <a:t> BHARATHI, Jad ELIAS, </a:t>
            </a:r>
            <a:r>
              <a:rPr lang="fr-FR" sz="2000" b="1" err="1">
                <a:solidFill>
                  <a:schemeClr val="bg1">
                    <a:lumMod val="75000"/>
                    <a:lumOff val="25000"/>
                  </a:schemeClr>
                </a:solidFill>
              </a:rPr>
              <a:t>Yiming</a:t>
            </a:r>
            <a:r>
              <a:rPr lang="fr-FR" sz="2000" b="1">
                <a:solidFill>
                  <a:schemeClr val="bg1">
                    <a:lumMod val="75000"/>
                    <a:lumOff val="25000"/>
                  </a:schemeClr>
                </a:solidFill>
              </a:rPr>
              <a:t> LIU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D412F0-E56D-4A06-9428-080AFC1118E3}"/>
              </a:ext>
            </a:extLst>
          </p:cNvPr>
          <p:cNvSpPr txBox="1"/>
          <p:nvPr/>
        </p:nvSpPr>
        <p:spPr>
          <a:xfrm flipH="1">
            <a:off x="5087938" y="5766354"/>
            <a:ext cx="2031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05 </a:t>
            </a:r>
            <a:r>
              <a:rPr lang="fr-FR" sz="1600" err="1">
                <a:solidFill>
                  <a:schemeClr val="bg1"/>
                </a:solidFill>
              </a:rPr>
              <a:t>December</a:t>
            </a:r>
            <a:r>
              <a:rPr lang="fr-FR" sz="1600">
                <a:solidFill>
                  <a:schemeClr val="bg1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04202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AC2E-2301-46EB-A0FC-9F50A28B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400" b="1" u="sng">
                <a:solidFill>
                  <a:schemeClr val="bg1"/>
                </a:solidFill>
                <a:ea typeface="+mj-lt"/>
                <a:cs typeface="+mj-lt"/>
              </a:rPr>
              <a:t>PRESENT SANITIZER FORMULATION – </a:t>
            </a:r>
            <a:r>
              <a:rPr lang="fr-FR" sz="2400" b="1" i="1" u="sng">
                <a:solidFill>
                  <a:schemeClr val="bg1"/>
                </a:solidFill>
                <a:ea typeface="+mj-lt"/>
                <a:cs typeface="+mj-lt"/>
              </a:rPr>
              <a:t>SPECIALTY CHEMICALS &amp; OTHER COMPETITIORS</a:t>
            </a:r>
            <a:endParaRPr lang="en-US" sz="2400" b="1" u="sng">
              <a:solidFill>
                <a:schemeClr val="bg1"/>
              </a:solidFill>
              <a:ea typeface="+mj-lt"/>
              <a:cs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400" b="1" u="sng">
              <a:ea typeface="+mj-lt"/>
              <a:cs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400" b="1" u="sng">
              <a:ea typeface="+mj-lt"/>
              <a:cs typeface="+mj-lt"/>
            </a:endParaRPr>
          </a:p>
          <a:p>
            <a:endParaRPr lang="en-US" sz="2400" b="1" u="sng">
              <a:cs typeface="Calibri Light"/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CE8709B-F167-4C80-913C-A5EBF67EDC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553707"/>
              </p:ext>
            </p:extLst>
          </p:nvPr>
        </p:nvGraphicFramePr>
        <p:xfrm>
          <a:off x="828675" y="1332865"/>
          <a:ext cx="105156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8727406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345169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Reagents for formulation 1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Reagents for formulation 2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16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* Ethanol 96%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* Hydrogen peroxide 3%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* Glycerol 98%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* Sterile distilled 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* Isopropyl alcohol 99.8%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* Hydrogen peroxide 3%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* Glycerol 98%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* Sterile distilled water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4977"/>
                  </a:ext>
                </a:extLst>
              </a:tr>
            </a:tbl>
          </a:graphicData>
        </a:graphic>
      </p:graphicFrame>
      <p:graphicFrame>
        <p:nvGraphicFramePr>
          <p:cNvPr id="9" name="Tableau 6">
            <a:extLst>
              <a:ext uri="{FF2B5EF4-FFF2-40B4-BE49-F238E27FC236}">
                <a16:creationId xmlns:a16="http://schemas.microsoft.com/office/drawing/2014/main" id="{F7EF307A-998C-4C89-ABBB-AE101D52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29339"/>
              </p:ext>
            </p:extLst>
          </p:nvPr>
        </p:nvGraphicFramePr>
        <p:xfrm>
          <a:off x="838200" y="4023360"/>
          <a:ext cx="10506076" cy="1107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253038">
                  <a:extLst>
                    <a:ext uri="{9D8B030D-6E8A-4147-A177-3AD203B41FA5}">
                      <a16:colId xmlns:a16="http://schemas.microsoft.com/office/drawing/2014/main" val="1070524799"/>
                    </a:ext>
                  </a:extLst>
                </a:gridCol>
                <a:gridCol w="5253038">
                  <a:extLst>
                    <a:ext uri="{9D8B030D-6E8A-4147-A177-3AD203B41FA5}">
                      <a16:colId xmlns:a16="http://schemas.microsoft.com/office/drawing/2014/main" val="1224987491"/>
                    </a:ext>
                  </a:extLst>
                </a:gridCol>
              </a:tblGrid>
              <a:tr h="357187">
                <a:tc>
                  <a:txBody>
                    <a:bodyPr/>
                    <a:lstStyle/>
                    <a:p>
                      <a:r>
                        <a:rPr lang="fr-FR" b="1"/>
                        <a:t>Specialty Chemicals </a:t>
                      </a:r>
                      <a:r>
                        <a:rPr lang="fr-FR" sz="18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fr-FR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err="1"/>
                        <a:t>Dettol</a:t>
                      </a:r>
                      <a:endParaRPr lang="fr-FR" b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16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err="1"/>
                        <a:t>Lifebuoy</a:t>
                      </a:r>
                      <a:endParaRPr lang="fr-FR" b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/>
                        <a:t>Divine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73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/>
                        <a:t>RDC DRC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/>
                        <a:t>Meridian </a:t>
                      </a:r>
                      <a:r>
                        <a:rPr lang="fr-FR" b="1" err="1"/>
                        <a:t>health</a:t>
                      </a:r>
                      <a:endParaRPr lang="fr-FR" b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0816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A65287A-D275-498F-9955-DCCA039F3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780506"/>
              </p:ext>
            </p:extLst>
          </p:nvPr>
        </p:nvGraphicFramePr>
        <p:xfrm>
          <a:off x="838200" y="3272473"/>
          <a:ext cx="10506075" cy="37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6075">
                  <a:extLst>
                    <a:ext uri="{9D8B030D-6E8A-4147-A177-3AD203B41FA5}">
                      <a16:colId xmlns:a16="http://schemas.microsoft.com/office/drawing/2014/main" val="334740461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r>
                        <a:rPr lang="en-US"/>
                        <a:t>Overview of manufacturers using 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8109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6DBB28DA-26B2-4987-95A8-0A9DF7279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03539"/>
              </p:ext>
            </p:extLst>
          </p:nvPr>
        </p:nvGraphicFramePr>
        <p:xfrm>
          <a:off x="828674" y="3621132"/>
          <a:ext cx="10525126" cy="37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563">
                  <a:extLst>
                    <a:ext uri="{9D8B030D-6E8A-4147-A177-3AD203B41FA5}">
                      <a16:colId xmlns:a16="http://schemas.microsoft.com/office/drawing/2014/main" val="3938149004"/>
                    </a:ext>
                  </a:extLst>
                </a:gridCol>
                <a:gridCol w="5262563">
                  <a:extLst>
                    <a:ext uri="{9D8B030D-6E8A-4147-A177-3AD203B41FA5}">
                      <a16:colId xmlns:a16="http://schemas.microsoft.com/office/drawing/2014/main" val="81516979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Reagents for formulation 1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Reagents for formulation 2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732718"/>
                  </a:ext>
                </a:extLst>
              </a:tr>
            </a:tbl>
          </a:graphicData>
        </a:graphic>
      </p:graphicFrame>
      <p:pic>
        <p:nvPicPr>
          <p:cNvPr id="8" name="Image 6">
            <a:extLst>
              <a:ext uri="{FF2B5EF4-FFF2-40B4-BE49-F238E27FC236}">
                <a16:creationId xmlns:a16="http://schemas.microsoft.com/office/drawing/2014/main" id="{A8265C5F-1681-3C46-9D93-712E17980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6839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D9A27-23A1-499F-97EB-EF3C55C3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700" b="1" u="sng">
                <a:solidFill>
                  <a:schemeClr val="bg1"/>
                </a:solidFill>
                <a:ea typeface="+mj-lt"/>
                <a:cs typeface="+mj-lt"/>
              </a:rPr>
              <a:t>PRESENT SANITIZER FORMULATION – </a:t>
            </a:r>
            <a:r>
              <a:rPr lang="fr-FR" sz="2700" b="1" i="1" u="sng">
                <a:solidFill>
                  <a:schemeClr val="bg1"/>
                </a:solidFill>
                <a:ea typeface="+mj-lt"/>
                <a:cs typeface="+mj-lt"/>
              </a:rPr>
              <a:t>SPECIALTY CHEMICALS &amp; OTHER COMPETITIORS</a:t>
            </a:r>
            <a:br>
              <a:rPr lang="fr-FR" sz="4400" b="1" u="sng">
                <a:ea typeface="+mj-lt"/>
                <a:cs typeface="+mj-lt"/>
              </a:rPr>
            </a:br>
            <a:br>
              <a:rPr lang="fr-FR" sz="4400" b="1" u="sng">
                <a:ea typeface="+mj-lt"/>
                <a:cs typeface="+mj-lt"/>
              </a:rPr>
            </a:br>
            <a:r>
              <a:rPr lang="fr-FR" sz="4400" b="1" u="sng">
                <a:ea typeface="+mj-lt"/>
                <a:cs typeface="+mj-lt"/>
              </a:rPr>
              <a:t>	</a:t>
            </a:r>
            <a:endParaRPr lang="fr-FR" b="1" u="sn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1DB3FF-7F1B-40BF-92E9-12DFEE617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>
                <a:solidFill>
                  <a:schemeClr val="bg1"/>
                </a:solidFill>
              </a:rPr>
              <a:t>                                BUT WHY MODIFY OUR PRODUCT 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9545F1-8895-48AD-9E43-01642932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354548"/>
            <a:ext cx="6807943" cy="1850703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EA3717-41EB-4CA9-8780-882BDAA5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72473"/>
            <a:ext cx="5248275" cy="204866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170D12-006D-45E5-A8DB-70FB040A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5376839"/>
            <a:ext cx="10129344" cy="67300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14BBBB5-ADF8-4C5C-BDCA-DE9B26862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84223" y="1102937"/>
            <a:ext cx="4962184" cy="4962184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ABE20B57-27E9-094F-87CA-3A62B4B94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222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18EE1-0ACB-4357-A108-D2797407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>
                <a:solidFill>
                  <a:schemeClr val="bg1"/>
                </a:solidFill>
              </a:rPr>
              <a:t>ALOE VERA HAND SANITIZER</a:t>
            </a:r>
            <a:br>
              <a:rPr lang="fr-FR" b="1" u="sng">
                <a:solidFill>
                  <a:schemeClr val="bg1"/>
                </a:solidFill>
              </a:rPr>
            </a:br>
            <a:endParaRPr lang="fr-FR" u="sng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62D343-99CB-4C46-8C81-7C3BDD8ED58D}"/>
              </a:ext>
            </a:extLst>
          </p:cNvPr>
          <p:cNvSpPr txBox="1"/>
          <p:nvPr/>
        </p:nvSpPr>
        <p:spPr>
          <a:xfrm flipH="1">
            <a:off x="511122" y="1935163"/>
            <a:ext cx="289560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rgbClr val="7030A0"/>
                </a:solidFill>
              </a:rPr>
              <a:t>S</a:t>
            </a:r>
            <a:r>
              <a:rPr lang="fr-FR" b="1">
                <a:solidFill>
                  <a:schemeClr val="bg1"/>
                </a:solidFill>
              </a:rPr>
              <a:t> – </a:t>
            </a:r>
            <a:r>
              <a:rPr lang="fr-FR" sz="1400" err="1">
                <a:solidFill>
                  <a:schemeClr val="bg1"/>
                </a:solidFill>
              </a:rPr>
              <a:t>Specific</a:t>
            </a:r>
            <a:r>
              <a:rPr lang="fr-FR" sz="1400">
                <a:solidFill>
                  <a:schemeClr val="bg1"/>
                </a:solidFill>
              </a:rPr>
              <a:t> goal to manufacture skin </a:t>
            </a:r>
            <a:r>
              <a:rPr lang="fr-FR" sz="1400" err="1">
                <a:solidFill>
                  <a:schemeClr val="bg1"/>
                </a:solidFill>
              </a:rPr>
              <a:t>friendly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 err="1">
                <a:solidFill>
                  <a:schemeClr val="bg1"/>
                </a:solidFill>
              </a:rPr>
              <a:t>sanitizer</a:t>
            </a:r>
            <a:endParaRPr lang="fr-FR" sz="1400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  <a:p>
            <a:r>
              <a:rPr lang="fr-FR" sz="2000" b="1">
                <a:solidFill>
                  <a:srgbClr val="0070C0"/>
                </a:solidFill>
              </a:rPr>
              <a:t>M</a:t>
            </a:r>
            <a:r>
              <a:rPr lang="fr-FR" b="1">
                <a:solidFill>
                  <a:schemeClr val="bg1"/>
                </a:solidFill>
              </a:rPr>
              <a:t> – </a:t>
            </a:r>
            <a:r>
              <a:rPr lang="fr-FR" sz="1400" err="1">
                <a:solidFill>
                  <a:schemeClr val="bg1"/>
                </a:solidFill>
              </a:rPr>
              <a:t>Measurable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 err="1">
                <a:solidFill>
                  <a:schemeClr val="bg1"/>
                </a:solidFill>
              </a:rPr>
              <a:t>product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 err="1">
                <a:solidFill>
                  <a:schemeClr val="bg1"/>
                </a:solidFill>
              </a:rPr>
              <a:t>risks</a:t>
            </a:r>
            <a:r>
              <a:rPr lang="fr-FR" sz="1400">
                <a:solidFill>
                  <a:schemeClr val="bg1"/>
                </a:solidFill>
              </a:rPr>
              <a:t> &amp; </a:t>
            </a:r>
            <a:r>
              <a:rPr lang="fr-FR" sz="1400" err="1">
                <a:solidFill>
                  <a:schemeClr val="bg1"/>
                </a:solidFill>
              </a:rPr>
              <a:t>advantages</a:t>
            </a:r>
            <a:endParaRPr lang="fr-FR" sz="1400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  <a:p>
            <a:r>
              <a:rPr lang="fr-FR" sz="2000" b="1">
                <a:solidFill>
                  <a:srgbClr val="00B050"/>
                </a:solidFill>
              </a:rPr>
              <a:t>A</a:t>
            </a:r>
            <a:r>
              <a:rPr lang="fr-FR" b="1">
                <a:solidFill>
                  <a:schemeClr val="bg1"/>
                </a:solidFill>
              </a:rPr>
              <a:t> – </a:t>
            </a:r>
            <a:r>
              <a:rPr lang="fr-FR" sz="1400" err="1">
                <a:solidFill>
                  <a:schemeClr val="bg1"/>
                </a:solidFill>
              </a:rPr>
              <a:t>Achievable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 err="1">
                <a:solidFill>
                  <a:schemeClr val="bg1"/>
                </a:solidFill>
              </a:rPr>
              <a:t>product</a:t>
            </a:r>
            <a:r>
              <a:rPr lang="fr-FR" sz="1400">
                <a:solidFill>
                  <a:schemeClr val="bg1"/>
                </a:solidFill>
              </a:rPr>
              <a:t> shift &amp; </a:t>
            </a:r>
            <a:r>
              <a:rPr lang="fr-FR" sz="1400" err="1">
                <a:solidFill>
                  <a:schemeClr val="bg1"/>
                </a:solidFill>
              </a:rPr>
              <a:t>maket</a:t>
            </a:r>
            <a:r>
              <a:rPr lang="fr-FR" sz="1400">
                <a:solidFill>
                  <a:schemeClr val="bg1"/>
                </a:solidFill>
              </a:rPr>
              <a:t> expansion </a:t>
            </a:r>
          </a:p>
          <a:p>
            <a:endParaRPr lang="fr-FR">
              <a:solidFill>
                <a:schemeClr val="bg1"/>
              </a:solidFill>
            </a:endParaRPr>
          </a:p>
          <a:p>
            <a:r>
              <a:rPr lang="fr-FR" sz="2000" b="1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fr-FR" b="1">
                <a:solidFill>
                  <a:schemeClr val="bg1"/>
                </a:solidFill>
              </a:rPr>
              <a:t> – </a:t>
            </a:r>
            <a:r>
              <a:rPr lang="fr-FR" sz="1400">
                <a:solidFill>
                  <a:schemeClr val="bg1"/>
                </a:solidFill>
              </a:rPr>
              <a:t>Relevant </a:t>
            </a:r>
            <a:r>
              <a:rPr lang="fr-FR" sz="1400" err="1">
                <a:solidFill>
                  <a:schemeClr val="bg1"/>
                </a:solidFill>
              </a:rPr>
              <a:t>product</a:t>
            </a:r>
            <a:r>
              <a:rPr lang="fr-FR" sz="1400">
                <a:solidFill>
                  <a:schemeClr val="bg1"/>
                </a:solidFill>
              </a:rPr>
              <a:t>, </a:t>
            </a:r>
            <a:r>
              <a:rPr lang="fr-FR" sz="1400" err="1">
                <a:solidFill>
                  <a:schemeClr val="bg1"/>
                </a:solidFill>
              </a:rPr>
              <a:t>keeping</a:t>
            </a:r>
            <a:r>
              <a:rPr lang="fr-FR" sz="1400">
                <a:solidFill>
                  <a:schemeClr val="bg1"/>
                </a:solidFill>
              </a:rPr>
              <a:t> in </a:t>
            </a:r>
            <a:r>
              <a:rPr lang="fr-FR" sz="1400" err="1">
                <a:solidFill>
                  <a:schemeClr val="bg1"/>
                </a:solidFill>
              </a:rPr>
              <a:t>mind</a:t>
            </a:r>
            <a:r>
              <a:rPr lang="fr-FR" sz="1400">
                <a:solidFill>
                  <a:schemeClr val="bg1"/>
                </a:solidFill>
              </a:rPr>
              <a:t> the </a:t>
            </a:r>
            <a:r>
              <a:rPr lang="fr-FR" sz="1400" err="1">
                <a:solidFill>
                  <a:schemeClr val="bg1"/>
                </a:solidFill>
              </a:rPr>
              <a:t>needs</a:t>
            </a:r>
            <a:r>
              <a:rPr lang="fr-FR" sz="1400">
                <a:solidFill>
                  <a:schemeClr val="bg1"/>
                </a:solidFill>
              </a:rPr>
              <a:t> of the </a:t>
            </a:r>
            <a:r>
              <a:rPr lang="fr-FR" sz="1400" err="1">
                <a:solidFill>
                  <a:schemeClr val="bg1"/>
                </a:solidFill>
              </a:rPr>
              <a:t>customers</a:t>
            </a:r>
            <a:endParaRPr lang="fr-FR" sz="1400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  <a:p>
            <a:r>
              <a:rPr lang="fr-FR" sz="2000" b="1">
                <a:solidFill>
                  <a:srgbClr val="C00000"/>
                </a:solidFill>
              </a:rPr>
              <a:t>T</a:t>
            </a:r>
            <a:r>
              <a:rPr lang="fr-FR" b="1">
                <a:solidFill>
                  <a:schemeClr val="bg1"/>
                </a:solidFill>
              </a:rPr>
              <a:t> – </a:t>
            </a:r>
            <a:r>
              <a:rPr lang="fr-FR" sz="1400" err="1">
                <a:solidFill>
                  <a:schemeClr val="bg1"/>
                </a:solidFill>
              </a:rPr>
              <a:t>Strategically</a:t>
            </a:r>
            <a:r>
              <a:rPr lang="fr-FR" sz="1400">
                <a:solidFill>
                  <a:schemeClr val="bg1"/>
                </a:solidFill>
              </a:rPr>
              <a:t> time </a:t>
            </a:r>
            <a:r>
              <a:rPr lang="fr-FR" sz="1400" err="1">
                <a:solidFill>
                  <a:schemeClr val="bg1"/>
                </a:solidFill>
              </a:rPr>
              <a:t>bound</a:t>
            </a:r>
            <a:r>
              <a:rPr lang="fr-FR" sz="1400">
                <a:solidFill>
                  <a:schemeClr val="bg1"/>
                </a:solidFill>
              </a:rPr>
              <a:t> goals</a:t>
            </a:r>
            <a:endParaRPr lang="fr-FR" b="1">
              <a:solidFill>
                <a:schemeClr val="bg1"/>
              </a:solidFill>
            </a:endParaRPr>
          </a:p>
          <a:p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5" name="Picture 2" descr="Ethanol - Wikimedia Commons">
            <a:extLst>
              <a:ext uri="{FF2B5EF4-FFF2-40B4-BE49-F238E27FC236}">
                <a16:creationId xmlns:a16="http://schemas.microsoft.com/office/drawing/2014/main" id="{C110C779-670D-43D3-856C-4B0259E5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2" y="2467574"/>
            <a:ext cx="2182813" cy="14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lus — Wiktionnaire">
            <a:extLst>
              <a:ext uri="{FF2B5EF4-FFF2-40B4-BE49-F238E27FC236}">
                <a16:creationId xmlns:a16="http://schemas.microsoft.com/office/drawing/2014/main" id="{6CC5129B-9A2C-4641-B45F-FD24C25EF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57" y="3020481"/>
            <a:ext cx="354684" cy="35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lobal Aloe Vera Extract Manufacturer,Global Aloe Vera Extract  Supplier,India">
            <a:extLst>
              <a:ext uri="{FF2B5EF4-FFF2-40B4-BE49-F238E27FC236}">
                <a16:creationId xmlns:a16="http://schemas.microsoft.com/office/drawing/2014/main" id="{FA8A44EC-1338-47A1-86E1-EF0038FC1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141" y="2206920"/>
            <a:ext cx="2457047" cy="16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A4059DD1-35E7-4492-A82F-B76B9B1F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904" y="2796749"/>
            <a:ext cx="947753" cy="85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Urban Hydration Aloe Vera Leaf Hand Sanitizer ‑ Shop Cleansers &amp; Soaps at  H‑E‑B">
            <a:extLst>
              <a:ext uri="{FF2B5EF4-FFF2-40B4-BE49-F238E27FC236}">
                <a16:creationId xmlns:a16="http://schemas.microsoft.com/office/drawing/2014/main" id="{4FC018BB-BB55-47AA-9DD4-277DF6BB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74" y="1935163"/>
            <a:ext cx="2359009" cy="23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au 7">
            <a:extLst>
              <a:ext uri="{FF2B5EF4-FFF2-40B4-BE49-F238E27FC236}">
                <a16:creationId xmlns:a16="http://schemas.microsoft.com/office/drawing/2014/main" id="{396BB78D-DDAD-4417-93A9-1421FD4CD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691159"/>
              </p:ext>
            </p:extLst>
          </p:nvPr>
        </p:nvGraphicFramePr>
        <p:xfrm>
          <a:off x="3733801" y="4514879"/>
          <a:ext cx="533638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57">
                  <a:extLst>
                    <a:ext uri="{9D8B030D-6E8A-4147-A177-3AD203B41FA5}">
                      <a16:colId xmlns:a16="http://schemas.microsoft.com/office/drawing/2014/main" val="3051267218"/>
                    </a:ext>
                  </a:extLst>
                </a:gridCol>
                <a:gridCol w="1838348">
                  <a:extLst>
                    <a:ext uri="{9D8B030D-6E8A-4147-A177-3AD203B41FA5}">
                      <a16:colId xmlns:a16="http://schemas.microsoft.com/office/drawing/2014/main" val="2992068321"/>
                    </a:ext>
                  </a:extLst>
                </a:gridCol>
                <a:gridCol w="1978043">
                  <a:extLst>
                    <a:ext uri="{9D8B030D-6E8A-4147-A177-3AD203B41FA5}">
                      <a16:colId xmlns:a16="http://schemas.microsoft.com/office/drawing/2014/main" val="1135717085"/>
                    </a:ext>
                  </a:extLst>
                </a:gridCol>
                <a:gridCol w="859339">
                  <a:extLst>
                    <a:ext uri="{9D8B030D-6E8A-4147-A177-3AD203B41FA5}">
                      <a16:colId xmlns:a16="http://schemas.microsoft.com/office/drawing/2014/main" val="1697876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  <a:p>
                      <a:r>
                        <a:rPr lang="fr-FR" err="1">
                          <a:solidFill>
                            <a:schemeClr val="bg1"/>
                          </a:solidFill>
                        </a:rPr>
                        <a:t>Qty</a:t>
                      </a:r>
                      <a:endParaRPr lang="fr-FR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i="1">
                          <a:solidFill>
                            <a:schemeClr val="bg1"/>
                          </a:solidFill>
                        </a:rPr>
                        <a:t>Ethanol 96% v/v</a:t>
                      </a:r>
                    </a:p>
                    <a:p>
                      <a:r>
                        <a:rPr lang="fr-FR" b="0">
                          <a:solidFill>
                            <a:schemeClr val="bg1"/>
                          </a:solidFill>
                        </a:rPr>
                        <a:t>40%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i="1">
                          <a:solidFill>
                            <a:schemeClr val="bg1"/>
                          </a:solidFill>
                        </a:rPr>
                        <a:t>Aloe </a:t>
                      </a:r>
                      <a:r>
                        <a:rPr lang="fr-FR" i="1" err="1">
                          <a:solidFill>
                            <a:schemeClr val="bg1"/>
                          </a:solidFill>
                        </a:rPr>
                        <a:t>vera</a:t>
                      </a:r>
                      <a:r>
                        <a:rPr lang="fr-FR" i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i="1" err="1">
                          <a:solidFill>
                            <a:schemeClr val="bg1"/>
                          </a:solidFill>
                        </a:rPr>
                        <a:t>extract</a:t>
                      </a:r>
                      <a:endParaRPr lang="fr-FR" i="1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fr-FR" b="0">
                          <a:solidFill>
                            <a:schemeClr val="bg1"/>
                          </a:solidFill>
                        </a:rPr>
                        <a:t>40%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i="1">
                          <a:solidFill>
                            <a:schemeClr val="bg1"/>
                          </a:solidFill>
                        </a:rPr>
                        <a:t>Water</a:t>
                      </a:r>
                      <a:r>
                        <a:rPr lang="fr-FR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r>
                        <a:rPr lang="fr-FR" b="0">
                          <a:solidFill>
                            <a:schemeClr val="bg1"/>
                          </a:solidFill>
                        </a:rPr>
                        <a:t>20%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75867"/>
                  </a:ext>
                </a:extLst>
              </a:tr>
            </a:tbl>
          </a:graphicData>
        </a:graphic>
      </p:graphicFrame>
      <p:graphicFrame>
        <p:nvGraphicFramePr>
          <p:cNvPr id="11" name="Tableau 8">
            <a:extLst>
              <a:ext uri="{FF2B5EF4-FFF2-40B4-BE49-F238E27FC236}">
                <a16:creationId xmlns:a16="http://schemas.microsoft.com/office/drawing/2014/main" id="{118FD8F8-D3DF-44F8-BE27-CF1EDDE74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21388"/>
              </p:ext>
            </p:extLst>
          </p:nvPr>
        </p:nvGraphicFramePr>
        <p:xfrm>
          <a:off x="9397265" y="4514879"/>
          <a:ext cx="245872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720">
                  <a:extLst>
                    <a:ext uri="{9D8B030D-6E8A-4147-A177-3AD203B41FA5}">
                      <a16:colId xmlns:a16="http://schemas.microsoft.com/office/drawing/2014/main" val="2945420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/>
                      <a:r>
                        <a:rPr lang="fr-FR">
                          <a:solidFill>
                            <a:schemeClr val="bg1"/>
                          </a:solidFill>
                        </a:rPr>
                        <a:t>Aloe </a:t>
                      </a:r>
                      <a:r>
                        <a:rPr lang="fr-FR" err="1">
                          <a:solidFill>
                            <a:schemeClr val="bg1"/>
                          </a:solidFill>
                        </a:rPr>
                        <a:t>vera</a:t>
                      </a:r>
                      <a:r>
                        <a:rPr lang="fr-FR">
                          <a:solidFill>
                            <a:schemeClr val="bg1"/>
                          </a:solidFill>
                        </a:rPr>
                        <a:t> hand </a:t>
                      </a:r>
                      <a:r>
                        <a:rPr lang="fr-FR" err="1">
                          <a:solidFill>
                            <a:schemeClr val="bg1"/>
                          </a:solidFill>
                        </a:rPr>
                        <a:t>sanitizer</a:t>
                      </a:r>
                      <a:endParaRPr lang="fr-FR">
                        <a:solidFill>
                          <a:schemeClr val="bg1"/>
                        </a:solidFill>
                      </a:endParaRPr>
                    </a:p>
                    <a:p>
                      <a:pPr lvl="0" algn="ctr"/>
                      <a:endParaRPr lang="fr-FR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554104"/>
                  </a:ext>
                </a:extLst>
              </a:tr>
            </a:tbl>
          </a:graphicData>
        </a:graphic>
      </p:graphicFrame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3889B77-EE4F-4F9A-80AD-F1C9FB062EBE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3959707" y="4832701"/>
            <a:ext cx="5110481" cy="2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6">
            <a:extLst>
              <a:ext uri="{FF2B5EF4-FFF2-40B4-BE49-F238E27FC236}">
                <a16:creationId xmlns:a16="http://schemas.microsoft.com/office/drawing/2014/main" id="{12F30150-5109-F04F-A295-F7645CFBE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2689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55E532-AF16-410B-AA7C-A09743EA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534"/>
            <a:ext cx="12192000" cy="7055068"/>
          </a:xfrm>
          <a:prstGeom prst="rect">
            <a:avLst/>
          </a:prstGeom>
        </p:spPr>
      </p:pic>
      <p:pic>
        <p:nvPicPr>
          <p:cNvPr id="6" name="Graphique 5" descr="Badge Nouveau">
            <a:extLst>
              <a:ext uri="{FF2B5EF4-FFF2-40B4-BE49-F238E27FC236}">
                <a16:creationId xmlns:a16="http://schemas.microsoft.com/office/drawing/2014/main" id="{045F4C25-2B82-4989-8777-2FBCF1660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4160" y="2727960"/>
            <a:ext cx="558800" cy="558800"/>
          </a:xfrm>
          <a:prstGeom prst="rect">
            <a:avLst/>
          </a:prstGeom>
        </p:spPr>
      </p:pic>
      <p:pic>
        <p:nvPicPr>
          <p:cNvPr id="7" name="Graphique 6" descr="Badge Nouveau">
            <a:extLst>
              <a:ext uri="{FF2B5EF4-FFF2-40B4-BE49-F238E27FC236}">
                <a16:creationId xmlns:a16="http://schemas.microsoft.com/office/drawing/2014/main" id="{5D722EC0-F3F4-42DB-84B9-5E8BD0792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4970" y="1322070"/>
            <a:ext cx="327660" cy="327660"/>
          </a:xfrm>
          <a:prstGeom prst="rect">
            <a:avLst/>
          </a:prstGeom>
        </p:spPr>
      </p:pic>
      <p:pic>
        <p:nvPicPr>
          <p:cNvPr id="8" name="Graphique 7" descr="Badge Nouveau">
            <a:extLst>
              <a:ext uri="{FF2B5EF4-FFF2-40B4-BE49-F238E27FC236}">
                <a16:creationId xmlns:a16="http://schemas.microsoft.com/office/drawing/2014/main" id="{4967F4B9-6DBA-4AC6-AFD2-6DF4903B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280" y="2590800"/>
            <a:ext cx="533400" cy="533400"/>
          </a:xfrm>
          <a:prstGeom prst="rect">
            <a:avLst/>
          </a:prstGeom>
        </p:spPr>
      </p:pic>
      <p:pic>
        <p:nvPicPr>
          <p:cNvPr id="11" name="Graphique 10" descr="Usine">
            <a:extLst>
              <a:ext uri="{FF2B5EF4-FFF2-40B4-BE49-F238E27FC236}">
                <a16:creationId xmlns:a16="http://schemas.microsoft.com/office/drawing/2014/main" id="{6963C06B-8D3E-49FE-A5F4-65BA0C120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5840" y="3601720"/>
            <a:ext cx="558800" cy="558800"/>
          </a:xfrm>
          <a:prstGeom prst="rect">
            <a:avLst/>
          </a:prstGeom>
        </p:spPr>
      </p:pic>
      <p:pic>
        <p:nvPicPr>
          <p:cNvPr id="13" name="Graphique 12" descr="Badge Nouveau">
            <a:extLst>
              <a:ext uri="{FF2B5EF4-FFF2-40B4-BE49-F238E27FC236}">
                <a16:creationId xmlns:a16="http://schemas.microsoft.com/office/drawing/2014/main" id="{69587488-9F64-4856-944C-749EE7808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4730" y="6523990"/>
            <a:ext cx="327660" cy="32766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F93517B-3B46-4C8E-B6AB-416E00FA2561}"/>
              </a:ext>
            </a:extLst>
          </p:cNvPr>
          <p:cNvSpPr txBox="1"/>
          <p:nvPr/>
        </p:nvSpPr>
        <p:spPr>
          <a:xfrm>
            <a:off x="3843655" y="6543873"/>
            <a:ext cx="1631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solidFill>
                  <a:schemeClr val="bg1"/>
                </a:solidFill>
              </a:rPr>
              <a:t>Manufacturing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 b="1">
                <a:solidFill>
                  <a:schemeClr val="bg1"/>
                </a:solidFill>
              </a:rPr>
              <a:t>site</a:t>
            </a:r>
          </a:p>
        </p:txBody>
      </p:sp>
      <p:pic>
        <p:nvPicPr>
          <p:cNvPr id="17" name="Graphique 16" descr="Usine">
            <a:extLst>
              <a:ext uri="{FF2B5EF4-FFF2-40B4-BE49-F238E27FC236}">
                <a16:creationId xmlns:a16="http://schemas.microsoft.com/office/drawing/2014/main" id="{57C78FD1-F8F5-4798-8F03-71175F30F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970" y="6414770"/>
            <a:ext cx="443230" cy="44323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71A9BB6-5175-4D0D-A0A9-CA2BA3648B43}"/>
              </a:ext>
            </a:extLst>
          </p:cNvPr>
          <p:cNvSpPr txBox="1"/>
          <p:nvPr/>
        </p:nvSpPr>
        <p:spPr>
          <a:xfrm>
            <a:off x="5918200" y="6533931"/>
            <a:ext cx="919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err="1">
                <a:solidFill>
                  <a:schemeClr val="bg1"/>
                </a:solidFill>
              </a:rPr>
              <a:t>Vendor</a:t>
            </a:r>
            <a:endParaRPr lang="fr-FR" sz="1400" b="1">
              <a:solidFill>
                <a:schemeClr val="bg1"/>
              </a:solidFill>
            </a:endParaRPr>
          </a:p>
        </p:txBody>
      </p:sp>
      <p:pic>
        <p:nvPicPr>
          <p:cNvPr id="21" name="Graphique 20" descr="Usine">
            <a:extLst>
              <a:ext uri="{FF2B5EF4-FFF2-40B4-BE49-F238E27FC236}">
                <a16:creationId xmlns:a16="http://schemas.microsoft.com/office/drawing/2014/main" id="{B4FCE07D-9CF3-4D06-BCD1-171F1C356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1720" y="2578100"/>
            <a:ext cx="533400" cy="533400"/>
          </a:xfrm>
          <a:prstGeom prst="rect">
            <a:avLst/>
          </a:prstGeom>
        </p:spPr>
      </p:pic>
      <p:pic>
        <p:nvPicPr>
          <p:cNvPr id="22" name="Graphique 21" descr="Usine">
            <a:extLst>
              <a:ext uri="{FF2B5EF4-FFF2-40B4-BE49-F238E27FC236}">
                <a16:creationId xmlns:a16="http://schemas.microsoft.com/office/drawing/2014/main" id="{3A9DABE9-48B8-4D45-84FD-F4458402F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3855" y="6398478"/>
            <a:ext cx="443230" cy="44323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CABDC51-6340-41C3-9F93-D5BBFED08C4C}"/>
              </a:ext>
            </a:extLst>
          </p:cNvPr>
          <p:cNvSpPr txBox="1"/>
          <p:nvPr/>
        </p:nvSpPr>
        <p:spPr>
          <a:xfrm flipH="1">
            <a:off x="7141845" y="6560383"/>
            <a:ext cx="1417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chemeClr val="bg1"/>
                </a:solidFill>
              </a:rPr>
              <a:t>Future </a:t>
            </a:r>
            <a:r>
              <a:rPr lang="fr-FR" sz="1400" b="1" err="1">
                <a:solidFill>
                  <a:schemeClr val="bg1"/>
                </a:solidFill>
              </a:rPr>
              <a:t>potential</a:t>
            </a:r>
            <a:endParaRPr lang="fr-FR" sz="1400" b="1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C138F9-4937-4D96-AFBF-BDE8BEE9C196}"/>
              </a:ext>
            </a:extLst>
          </p:cNvPr>
          <p:cNvSpPr txBox="1"/>
          <p:nvPr/>
        </p:nvSpPr>
        <p:spPr>
          <a:xfrm>
            <a:off x="9382760" y="22087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CHINA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59E4463-AA9B-4541-BEE0-75E7A975C36D}"/>
              </a:ext>
            </a:extLst>
          </p:cNvPr>
          <p:cNvSpPr txBox="1"/>
          <p:nvPr/>
        </p:nvSpPr>
        <p:spPr>
          <a:xfrm>
            <a:off x="3843655" y="973634"/>
            <a:ext cx="163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</a:rPr>
              <a:t>BELGIUM</a:t>
            </a:r>
          </a:p>
          <a:p>
            <a:r>
              <a:rPr lang="fr-FR" b="1">
                <a:solidFill>
                  <a:schemeClr val="bg1"/>
                </a:solidFill>
              </a:rPr>
              <a:t>HOLLAND</a:t>
            </a:r>
          </a:p>
          <a:p>
            <a:r>
              <a:rPr lang="fr-FR" b="1">
                <a:solidFill>
                  <a:schemeClr val="bg1"/>
                </a:solidFill>
              </a:rPr>
              <a:t>FRANCE</a:t>
            </a:r>
          </a:p>
          <a:p>
            <a:r>
              <a:rPr lang="fr-FR" b="1">
                <a:solidFill>
                  <a:schemeClr val="bg1"/>
                </a:solidFill>
              </a:rPr>
              <a:t>SPAIN</a:t>
            </a:r>
          </a:p>
          <a:p>
            <a:r>
              <a:rPr lang="fr-FR" b="1">
                <a:solidFill>
                  <a:schemeClr val="bg1"/>
                </a:solidFill>
              </a:rPr>
              <a:t>ITALY</a:t>
            </a:r>
          </a:p>
          <a:p>
            <a:r>
              <a:rPr lang="fr-FR" b="1">
                <a:solidFill>
                  <a:schemeClr val="bg1"/>
                </a:solidFill>
              </a:rPr>
              <a:t>UK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67AE208-2AD4-4D75-BD31-B779A421D377}"/>
              </a:ext>
            </a:extLst>
          </p:cNvPr>
          <p:cNvSpPr txBox="1"/>
          <p:nvPr/>
        </p:nvSpPr>
        <p:spPr>
          <a:xfrm>
            <a:off x="500380" y="2282345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5646FD7-3267-496B-A613-77A79D78769E}"/>
              </a:ext>
            </a:extLst>
          </p:cNvPr>
          <p:cNvSpPr/>
          <p:nvPr/>
        </p:nvSpPr>
        <p:spPr>
          <a:xfrm rot="20133551">
            <a:off x="9183585" y="3063447"/>
            <a:ext cx="1209040" cy="538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50C2854-938E-4037-B00D-3C25F53679B1}"/>
              </a:ext>
            </a:extLst>
          </p:cNvPr>
          <p:cNvSpPr/>
          <p:nvPr/>
        </p:nvSpPr>
        <p:spPr>
          <a:xfrm rot="13179058">
            <a:off x="5507616" y="2382426"/>
            <a:ext cx="3371327" cy="538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BBD1151-F8FB-44D9-B7C5-ECC03EBA3E54}"/>
              </a:ext>
            </a:extLst>
          </p:cNvPr>
          <p:cNvSpPr/>
          <p:nvPr/>
        </p:nvSpPr>
        <p:spPr>
          <a:xfrm rot="11383809">
            <a:off x="1135103" y="3333149"/>
            <a:ext cx="7207497" cy="538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6">
            <a:extLst>
              <a:ext uri="{FF2B5EF4-FFF2-40B4-BE49-F238E27FC236}">
                <a16:creationId xmlns:a16="http://schemas.microsoft.com/office/drawing/2014/main" id="{E4AE9225-4B75-C84B-BA63-5182F1D82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48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9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6F6DC-A712-46A5-9F95-15D224FB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>
                <a:solidFill>
                  <a:schemeClr val="bg1"/>
                </a:solidFill>
              </a:rPr>
              <a:t>Shift in </a:t>
            </a:r>
            <a:r>
              <a:rPr lang="fr-FR" b="1" u="sng" err="1">
                <a:solidFill>
                  <a:schemeClr val="bg1"/>
                </a:solidFill>
              </a:rPr>
              <a:t>vendor</a:t>
            </a:r>
            <a:r>
              <a:rPr lang="fr-FR" b="1" u="sng">
                <a:solidFill>
                  <a:schemeClr val="bg1"/>
                </a:solidFill>
              </a:rPr>
              <a:t> - </a:t>
            </a:r>
            <a:r>
              <a:rPr lang="fr-FR" b="1" u="sng" err="1">
                <a:solidFill>
                  <a:schemeClr val="bg1"/>
                </a:solidFill>
              </a:rPr>
              <a:t>Advantage</a:t>
            </a:r>
            <a:endParaRPr lang="fr-FR" b="1" u="sng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06D026-F67F-4447-B27A-B7E47145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bg1"/>
                </a:solidFill>
              </a:rPr>
              <a:t>Maruti</a:t>
            </a:r>
            <a:r>
              <a:rPr lang="fr-FR">
                <a:solidFill>
                  <a:schemeClr val="bg1"/>
                </a:solidFill>
              </a:rPr>
              <a:t> Chemicals has </a:t>
            </a:r>
            <a:r>
              <a:rPr lang="fr-FR" err="1">
                <a:solidFill>
                  <a:schemeClr val="bg1"/>
                </a:solidFill>
              </a:rPr>
              <a:t>experience</a:t>
            </a:r>
            <a:r>
              <a:rPr lang="fr-FR">
                <a:solidFill>
                  <a:schemeClr val="bg1"/>
                </a:solidFill>
              </a:rPr>
              <a:t> in </a:t>
            </a:r>
            <a:r>
              <a:rPr lang="fr-FR" err="1">
                <a:solidFill>
                  <a:schemeClr val="bg1"/>
                </a:solidFill>
              </a:rPr>
              <a:t>manufacturing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i="1" err="1">
                <a:solidFill>
                  <a:schemeClr val="bg1"/>
                </a:solidFill>
              </a:rPr>
              <a:t>ethanol</a:t>
            </a:r>
            <a:r>
              <a:rPr lang="fr-FR" i="1">
                <a:solidFill>
                  <a:schemeClr val="bg1"/>
                </a:solidFill>
              </a:rPr>
              <a:t> &amp; aloe </a:t>
            </a:r>
            <a:r>
              <a:rPr lang="fr-FR" i="1" err="1">
                <a:solidFill>
                  <a:schemeClr val="bg1"/>
                </a:solidFill>
              </a:rPr>
              <a:t>vera</a:t>
            </a:r>
            <a:r>
              <a:rPr lang="fr-FR" i="1">
                <a:solidFill>
                  <a:schemeClr val="bg1"/>
                </a:solidFill>
              </a:rPr>
              <a:t> </a:t>
            </a:r>
            <a:r>
              <a:rPr lang="fr-FR" i="1" err="1">
                <a:solidFill>
                  <a:schemeClr val="bg1"/>
                </a:solidFill>
              </a:rPr>
              <a:t>extract</a:t>
            </a:r>
            <a:r>
              <a:rPr lang="fr-FR" i="1">
                <a:solidFill>
                  <a:schemeClr val="bg1"/>
                </a:solidFill>
              </a:rPr>
              <a:t> (</a:t>
            </a:r>
            <a:r>
              <a:rPr lang="fr-FR" err="1">
                <a:solidFill>
                  <a:schemeClr val="bg1"/>
                </a:solidFill>
              </a:rPr>
              <a:t>separately</a:t>
            </a:r>
            <a:r>
              <a:rPr lang="fr-FR">
                <a:solidFill>
                  <a:schemeClr val="bg1"/>
                </a:solidFill>
              </a:rPr>
              <a:t> as </a:t>
            </a:r>
            <a:r>
              <a:rPr lang="fr-FR" err="1">
                <a:solidFill>
                  <a:schemeClr val="bg1"/>
                </a:solidFill>
              </a:rPr>
              <a:t>well</a:t>
            </a:r>
            <a:r>
              <a:rPr lang="fr-FR">
                <a:solidFill>
                  <a:schemeClr val="bg1"/>
                </a:solidFill>
              </a:rPr>
              <a:t> as a mixture </a:t>
            </a:r>
            <a:r>
              <a:rPr lang="fr-FR" err="1">
                <a:solidFill>
                  <a:schemeClr val="bg1"/>
                </a:solidFill>
              </a:rPr>
              <a:t>based</a:t>
            </a:r>
            <a:r>
              <a:rPr lang="fr-FR">
                <a:solidFill>
                  <a:schemeClr val="bg1"/>
                </a:solidFill>
              </a:rPr>
              <a:t> on </a:t>
            </a:r>
            <a:r>
              <a:rPr lang="fr-FR" err="1">
                <a:solidFill>
                  <a:schemeClr val="bg1"/>
                </a:solidFill>
              </a:rPr>
              <a:t>our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requirements</a:t>
            </a:r>
            <a:r>
              <a:rPr lang="fr-FR">
                <a:solidFill>
                  <a:schemeClr val="bg1"/>
                </a:solidFill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bg1"/>
                </a:solidFill>
              </a:rPr>
              <a:t>Maruti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chemicals</a:t>
            </a:r>
            <a:r>
              <a:rPr lang="fr-FR">
                <a:solidFill>
                  <a:schemeClr val="bg1"/>
                </a:solidFill>
              </a:rPr>
              <a:t> has </a:t>
            </a:r>
            <a:r>
              <a:rPr lang="fr-FR" err="1">
                <a:solidFill>
                  <a:schemeClr val="bg1"/>
                </a:solidFill>
              </a:rPr>
              <a:t>interests</a:t>
            </a:r>
            <a:r>
              <a:rPr lang="fr-FR">
                <a:solidFill>
                  <a:schemeClr val="bg1"/>
                </a:solidFill>
              </a:rPr>
              <a:t> in </a:t>
            </a:r>
            <a:r>
              <a:rPr lang="fr-FR" err="1">
                <a:solidFill>
                  <a:schemeClr val="bg1"/>
                </a:solidFill>
              </a:rPr>
              <a:t>this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domain</a:t>
            </a:r>
            <a:r>
              <a:rPr lang="fr-FR">
                <a:solidFill>
                  <a:schemeClr val="bg1"/>
                </a:solidFill>
              </a:rPr>
              <a:t> and looks to expand </a:t>
            </a:r>
            <a:r>
              <a:rPr lang="fr-FR" err="1">
                <a:solidFill>
                  <a:schemeClr val="bg1"/>
                </a:solidFill>
              </a:rPr>
              <a:t>their</a:t>
            </a:r>
            <a:r>
              <a:rPr lang="fr-FR">
                <a:solidFill>
                  <a:schemeClr val="bg1"/>
                </a:solidFill>
              </a:rPr>
              <a:t>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Our new </a:t>
            </a:r>
            <a:r>
              <a:rPr lang="fr-FR" err="1">
                <a:solidFill>
                  <a:schemeClr val="bg1"/>
                </a:solidFill>
              </a:rPr>
              <a:t>vendor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is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based</a:t>
            </a:r>
            <a:r>
              <a:rPr lang="fr-FR">
                <a:solidFill>
                  <a:schemeClr val="bg1"/>
                </a:solidFill>
              </a:rPr>
              <a:t> in </a:t>
            </a:r>
            <a:r>
              <a:rPr lang="fr-FR" i="1">
                <a:solidFill>
                  <a:schemeClr val="bg1"/>
                </a:solidFill>
              </a:rPr>
              <a:t>Kerala, </a:t>
            </a:r>
            <a:r>
              <a:rPr lang="fr-FR" i="1" err="1">
                <a:solidFill>
                  <a:schemeClr val="bg1"/>
                </a:solidFill>
              </a:rPr>
              <a:t>India</a:t>
            </a:r>
            <a:r>
              <a:rPr lang="fr-FR" i="1">
                <a:solidFill>
                  <a:schemeClr val="bg1"/>
                </a:solidFill>
              </a:rPr>
              <a:t>, </a:t>
            </a:r>
            <a:r>
              <a:rPr lang="fr-FR" err="1">
                <a:solidFill>
                  <a:schemeClr val="bg1"/>
                </a:solidFill>
              </a:rPr>
              <a:t>which</a:t>
            </a:r>
            <a:r>
              <a:rPr lang="fr-FR">
                <a:solidFill>
                  <a:schemeClr val="bg1"/>
                </a:solidFill>
              </a:rPr>
              <a:t> has a tropical </a:t>
            </a:r>
            <a:r>
              <a:rPr lang="fr-FR" err="1">
                <a:solidFill>
                  <a:schemeClr val="bg1"/>
                </a:solidFill>
              </a:rPr>
              <a:t>climate</a:t>
            </a:r>
            <a:r>
              <a:rPr lang="fr-FR">
                <a:solidFill>
                  <a:schemeClr val="bg1"/>
                </a:solidFill>
              </a:rPr>
              <a:t> &amp; </a:t>
            </a:r>
            <a:r>
              <a:rPr lang="fr-FR" err="1">
                <a:solidFill>
                  <a:schemeClr val="bg1"/>
                </a:solidFill>
              </a:rPr>
              <a:t>hence</a:t>
            </a:r>
            <a:r>
              <a:rPr lang="fr-FR">
                <a:solidFill>
                  <a:schemeClr val="bg1"/>
                </a:solidFill>
              </a:rPr>
              <a:t>, </a:t>
            </a:r>
            <a:r>
              <a:rPr lang="fr-FR" err="1">
                <a:solidFill>
                  <a:schemeClr val="bg1"/>
                </a:solidFill>
              </a:rPr>
              <a:t>abundant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supply</a:t>
            </a:r>
            <a:r>
              <a:rPr lang="fr-FR">
                <a:solidFill>
                  <a:schemeClr val="bg1"/>
                </a:solidFill>
              </a:rPr>
              <a:t> of </a:t>
            </a:r>
            <a:r>
              <a:rPr lang="fr-FR" i="1">
                <a:solidFill>
                  <a:schemeClr val="bg1"/>
                </a:solidFill>
              </a:rPr>
              <a:t>aloe </a:t>
            </a:r>
            <a:r>
              <a:rPr lang="fr-FR" i="1" err="1">
                <a:solidFill>
                  <a:schemeClr val="bg1"/>
                </a:solidFill>
              </a:rPr>
              <a:t>vera</a:t>
            </a:r>
            <a:r>
              <a:rPr lang="fr-FR" i="1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For </a:t>
            </a:r>
            <a:r>
              <a:rPr lang="fr-FR" err="1">
                <a:solidFill>
                  <a:schemeClr val="bg1"/>
                </a:solidFill>
              </a:rPr>
              <a:t>our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manufacturing</a:t>
            </a:r>
            <a:r>
              <a:rPr lang="fr-FR">
                <a:solidFill>
                  <a:schemeClr val="bg1"/>
                </a:solidFill>
              </a:rPr>
              <a:t> process, no new </a:t>
            </a:r>
            <a:r>
              <a:rPr lang="fr-FR" err="1">
                <a:solidFill>
                  <a:schemeClr val="bg1"/>
                </a:solidFill>
              </a:rPr>
              <a:t>equipment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is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required</a:t>
            </a:r>
            <a:r>
              <a:rPr lang="fr-FR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Lots of </a:t>
            </a:r>
            <a:r>
              <a:rPr lang="fr-FR" err="1">
                <a:solidFill>
                  <a:schemeClr val="bg1"/>
                </a:solidFill>
              </a:rPr>
              <a:t>potential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cutomers</a:t>
            </a:r>
            <a:r>
              <a:rPr lang="fr-FR">
                <a:solidFill>
                  <a:schemeClr val="bg1"/>
                </a:solidFill>
              </a:rPr>
              <a:t> in a </a:t>
            </a:r>
            <a:r>
              <a:rPr lang="fr-FR" err="1">
                <a:solidFill>
                  <a:schemeClr val="bg1"/>
                </a:solidFill>
              </a:rPr>
              <a:t>presently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young</a:t>
            </a:r>
            <a:r>
              <a:rPr lang="fr-FR">
                <a:solidFill>
                  <a:schemeClr val="bg1"/>
                </a:solidFill>
              </a:rPr>
              <a:t> international </a:t>
            </a:r>
            <a:r>
              <a:rPr lang="fr-FR" err="1">
                <a:solidFill>
                  <a:schemeClr val="bg1"/>
                </a:solidFill>
              </a:rPr>
              <a:t>market</a:t>
            </a:r>
            <a:r>
              <a:rPr lang="fr-FR">
                <a:solidFill>
                  <a:schemeClr val="bg1"/>
                </a:solidFill>
              </a:rPr>
              <a:t> for skin sensitive </a:t>
            </a:r>
            <a:r>
              <a:rPr lang="fr-FR" err="1">
                <a:solidFill>
                  <a:schemeClr val="bg1"/>
                </a:solidFill>
              </a:rPr>
              <a:t>sanitizers</a:t>
            </a:r>
            <a:r>
              <a:rPr lang="fr-FR">
                <a:solidFill>
                  <a:schemeClr val="bg1"/>
                </a:solidFill>
              </a:rPr>
              <a:t>. </a:t>
            </a:r>
          </a:p>
          <a:p>
            <a:endParaRPr lang="fr-FR" i="1">
              <a:solidFill>
                <a:schemeClr val="bg1"/>
              </a:solidFill>
            </a:endParaRPr>
          </a:p>
          <a:p>
            <a:endParaRPr lang="fr-FR"/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86A5C2AD-91F4-1D4D-829C-F411EE3BB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6843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65E6D-3B68-42FC-9438-A040151F5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>
                <a:solidFill>
                  <a:schemeClr val="bg1"/>
                </a:solidFill>
              </a:rPr>
              <a:t>PENETRATING THE MARKET</a:t>
            </a:r>
            <a:br>
              <a:rPr lang="fr-FR" b="1" u="sng">
                <a:solidFill>
                  <a:schemeClr val="bg1"/>
                </a:solidFill>
              </a:rPr>
            </a:b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9DC01E-61A3-44DD-AB22-100E97C7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68" y="1138704"/>
            <a:ext cx="9668784" cy="762335"/>
          </a:xfrm>
          <a:prstGeom prst="rect">
            <a:avLst/>
          </a:prstGeom>
        </p:spPr>
      </p:pic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DA13685-B152-4E7D-AA5C-16F0912E2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67483"/>
              </p:ext>
            </p:extLst>
          </p:nvPr>
        </p:nvGraphicFramePr>
        <p:xfrm>
          <a:off x="929868" y="2026009"/>
          <a:ext cx="3779520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221903849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399548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/>
                        <a:t>CAGR Pre-COVID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CAGR Post-COVID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5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22.7%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24.2%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59864"/>
                  </a:ext>
                </a:extLst>
              </a:tr>
            </a:tbl>
          </a:graphicData>
        </a:graphic>
      </p:graphicFrame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3457F29-7A84-42AC-B2B6-0C0440EF7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23306"/>
              </p:ext>
            </p:extLst>
          </p:nvPr>
        </p:nvGraphicFramePr>
        <p:xfrm>
          <a:off x="5707378" y="1989986"/>
          <a:ext cx="4994968" cy="7462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497484">
                  <a:extLst>
                    <a:ext uri="{9D8B030D-6E8A-4147-A177-3AD203B41FA5}">
                      <a16:colId xmlns:a16="http://schemas.microsoft.com/office/drawing/2014/main" val="2995836239"/>
                    </a:ext>
                  </a:extLst>
                </a:gridCol>
                <a:gridCol w="2497484">
                  <a:extLst>
                    <a:ext uri="{9D8B030D-6E8A-4147-A177-3AD203B41FA5}">
                      <a16:colId xmlns:a16="http://schemas.microsoft.com/office/drawing/2014/main" val="3795079477"/>
                    </a:ext>
                  </a:extLst>
                </a:gridCol>
              </a:tblGrid>
              <a:tr h="380474">
                <a:tc>
                  <a:txBody>
                    <a:bodyPr/>
                    <a:lstStyle/>
                    <a:p>
                      <a:r>
                        <a:rPr lang="fr-FR" err="1"/>
                        <a:t>Market</a:t>
                      </a:r>
                      <a:r>
                        <a:rPr lang="fr-FR"/>
                        <a:t> size (</a:t>
                      </a:r>
                      <a:r>
                        <a:rPr lang="fr-FR" err="1"/>
                        <a:t>pre</a:t>
                      </a:r>
                      <a:r>
                        <a:rPr lang="fr-FR"/>
                        <a:t> </a:t>
                      </a:r>
                      <a:r>
                        <a:rPr lang="fr-FR" err="1"/>
                        <a:t>covid</a:t>
                      </a:r>
                      <a:r>
                        <a:rPr lang="fr-FR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err="1"/>
                        <a:t>Market</a:t>
                      </a:r>
                      <a:r>
                        <a:rPr lang="fr-FR"/>
                        <a:t> size (post </a:t>
                      </a:r>
                      <a:r>
                        <a:rPr lang="fr-FR" err="1"/>
                        <a:t>covid</a:t>
                      </a:r>
                      <a:r>
                        <a:rPr lang="fr-FR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44679"/>
                  </a:ext>
                </a:extLst>
              </a:tr>
              <a:tr h="203726">
                <a:tc>
                  <a:txBody>
                    <a:bodyPr/>
                    <a:lstStyle/>
                    <a:p>
                      <a:r>
                        <a:rPr lang="fr-FR"/>
                        <a:t>$ 3072.1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$ 3181.1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07207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1DB77381-CB5A-4B3F-BA85-927840197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68" y="3142366"/>
            <a:ext cx="6676795" cy="29718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2CBE505-AC4A-4E5F-982E-CD5F14F5689D}"/>
              </a:ext>
            </a:extLst>
          </p:cNvPr>
          <p:cNvSpPr txBox="1"/>
          <p:nvPr/>
        </p:nvSpPr>
        <p:spPr>
          <a:xfrm>
            <a:off x="7837478" y="3952399"/>
            <a:ext cx="35694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err="1">
                <a:solidFill>
                  <a:schemeClr val="bg1"/>
                </a:solidFill>
              </a:rPr>
              <a:t>Based</a:t>
            </a:r>
            <a:r>
              <a:rPr lang="fr-FR" i="1">
                <a:solidFill>
                  <a:schemeClr val="bg1"/>
                </a:solidFill>
              </a:rPr>
              <a:t> on the </a:t>
            </a:r>
            <a:r>
              <a:rPr lang="fr-FR" i="1" err="1">
                <a:solidFill>
                  <a:schemeClr val="bg1"/>
                </a:solidFill>
              </a:rPr>
              <a:t>research</a:t>
            </a:r>
            <a:r>
              <a:rPr lang="fr-FR" i="1">
                <a:solidFill>
                  <a:schemeClr val="bg1"/>
                </a:solidFill>
              </a:rPr>
              <a:t> data, </a:t>
            </a:r>
            <a:r>
              <a:rPr lang="fr-FR" i="1" err="1">
                <a:solidFill>
                  <a:schemeClr val="bg1"/>
                </a:solidFill>
              </a:rPr>
              <a:t>our</a:t>
            </a:r>
            <a:r>
              <a:rPr lang="fr-FR" i="1">
                <a:solidFill>
                  <a:schemeClr val="bg1"/>
                </a:solidFill>
              </a:rPr>
              <a:t> sales focus </a:t>
            </a:r>
            <a:r>
              <a:rPr lang="fr-FR" i="1" err="1">
                <a:solidFill>
                  <a:schemeClr val="bg1"/>
                </a:solidFill>
              </a:rPr>
              <a:t>would</a:t>
            </a:r>
            <a:r>
              <a:rPr lang="fr-FR" i="1">
                <a:solidFill>
                  <a:schemeClr val="bg1"/>
                </a:solidFill>
              </a:rPr>
              <a:t> </a:t>
            </a:r>
            <a:r>
              <a:rPr lang="fr-FR" i="1" err="1">
                <a:solidFill>
                  <a:schemeClr val="bg1"/>
                </a:solidFill>
              </a:rPr>
              <a:t>be</a:t>
            </a:r>
            <a:r>
              <a:rPr lang="fr-FR" i="1">
                <a:solidFill>
                  <a:schemeClr val="bg1"/>
                </a:solidFill>
              </a:rPr>
              <a:t> on </a:t>
            </a:r>
            <a:r>
              <a:rPr lang="fr-FR" b="1" i="1" err="1">
                <a:solidFill>
                  <a:schemeClr val="bg1"/>
                </a:solidFill>
              </a:rPr>
              <a:t>supermarkets</a:t>
            </a:r>
            <a:r>
              <a:rPr lang="fr-FR" i="1">
                <a:solidFill>
                  <a:schemeClr val="bg1"/>
                </a:solidFill>
              </a:rPr>
              <a:t> </a:t>
            </a:r>
            <a:r>
              <a:rPr lang="fr-FR" i="1" err="1">
                <a:solidFill>
                  <a:schemeClr val="bg1"/>
                </a:solidFill>
              </a:rPr>
              <a:t>followed</a:t>
            </a:r>
            <a:r>
              <a:rPr lang="fr-FR" i="1">
                <a:solidFill>
                  <a:schemeClr val="bg1"/>
                </a:solidFill>
              </a:rPr>
              <a:t> by </a:t>
            </a:r>
            <a:r>
              <a:rPr lang="fr-FR" b="1" i="1">
                <a:solidFill>
                  <a:schemeClr val="bg1"/>
                </a:solidFill>
              </a:rPr>
              <a:t>drugstores</a:t>
            </a:r>
            <a:r>
              <a:rPr lang="fr-FR" i="1">
                <a:solidFill>
                  <a:schemeClr val="bg1"/>
                </a:solidFill>
              </a:rPr>
              <a:t>, </a:t>
            </a:r>
            <a:r>
              <a:rPr lang="fr-FR" i="1" err="1">
                <a:solidFill>
                  <a:schemeClr val="bg1"/>
                </a:solidFill>
              </a:rPr>
              <a:t>speciality</a:t>
            </a:r>
            <a:r>
              <a:rPr lang="fr-FR" i="1">
                <a:solidFill>
                  <a:schemeClr val="bg1"/>
                </a:solidFill>
              </a:rPr>
              <a:t> stores &amp; online stores.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CE57072-44E4-4353-9CA2-B8B3EAF4B451}"/>
              </a:ext>
            </a:extLst>
          </p:cNvPr>
          <p:cNvSpPr txBox="1"/>
          <p:nvPr/>
        </p:nvSpPr>
        <p:spPr>
          <a:xfrm>
            <a:off x="439366" y="584179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POS for hand </a:t>
            </a:r>
            <a:r>
              <a:rPr lang="fr-FR" b="1" err="1">
                <a:solidFill>
                  <a:schemeClr val="bg1"/>
                </a:solidFill>
              </a:rPr>
              <a:t>sanitizers</a:t>
            </a:r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DB0BE97-7E90-4211-80F1-D4B139DDEEB8}"/>
              </a:ext>
            </a:extLst>
          </p:cNvPr>
          <p:cNvSpPr txBox="1"/>
          <p:nvPr/>
        </p:nvSpPr>
        <p:spPr>
          <a:xfrm>
            <a:off x="9159403" y="6535294"/>
            <a:ext cx="3032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1">
                <a:solidFill>
                  <a:schemeClr val="bg1"/>
                </a:solidFill>
              </a:rPr>
              <a:t>Source: alliedmarketresearch.com</a:t>
            </a:r>
          </a:p>
        </p:txBody>
      </p:sp>
      <p:pic>
        <p:nvPicPr>
          <p:cNvPr id="11" name="Image 6">
            <a:extLst>
              <a:ext uri="{FF2B5EF4-FFF2-40B4-BE49-F238E27FC236}">
                <a16:creationId xmlns:a16="http://schemas.microsoft.com/office/drawing/2014/main" id="{7F4D61C2-9AD3-BC43-AE39-0551F9D7F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853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271CAC-45C6-4987-AE1C-0E9C2846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>
                <a:solidFill>
                  <a:schemeClr val="bg1"/>
                </a:solidFill>
              </a:rPr>
              <a:t>Commercial </a:t>
            </a:r>
            <a:r>
              <a:rPr lang="fr-FR" b="1" u="sng" dirty="0" err="1">
                <a:solidFill>
                  <a:schemeClr val="bg1"/>
                </a:solidFill>
              </a:rPr>
              <a:t>strategy</a:t>
            </a:r>
            <a:r>
              <a:rPr lang="fr-FR" b="1" u="sng" dirty="0">
                <a:solidFill>
                  <a:schemeClr val="bg1"/>
                </a:solidFill>
              </a:rPr>
              <a:t> - </a:t>
            </a:r>
            <a:r>
              <a:rPr lang="fr-FR" b="1" u="sng" dirty="0" err="1">
                <a:solidFill>
                  <a:schemeClr val="bg1"/>
                </a:solidFill>
              </a:rPr>
              <a:t>summary</a:t>
            </a:r>
            <a:endParaRPr lang="fr-FR" b="1" u="sng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BA24C3-184D-4FB5-941F-77448262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Shift in </a:t>
            </a:r>
            <a:r>
              <a:rPr lang="fr-FR" dirty="0" err="1">
                <a:solidFill>
                  <a:schemeClr val="bg1"/>
                </a:solidFill>
              </a:rPr>
              <a:t>vendor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USA to </a:t>
            </a:r>
            <a:r>
              <a:rPr lang="fr-FR" dirty="0" err="1">
                <a:solidFill>
                  <a:schemeClr val="bg1"/>
                </a:solidFill>
              </a:rPr>
              <a:t>India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Develop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relationship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Maruti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Chem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Modification of </a:t>
            </a:r>
            <a:r>
              <a:rPr lang="fr-FR" dirty="0" err="1">
                <a:solidFill>
                  <a:schemeClr val="bg1"/>
                </a:solidFill>
              </a:rPr>
              <a:t>product</a:t>
            </a:r>
            <a:r>
              <a:rPr lang="fr-FR" dirty="0">
                <a:solidFill>
                  <a:schemeClr val="bg1"/>
                </a:solidFill>
              </a:rPr>
              <a:t> (</a:t>
            </a:r>
            <a:r>
              <a:rPr lang="fr-FR" i="1" dirty="0">
                <a:solidFill>
                  <a:schemeClr val="bg1"/>
                </a:solidFill>
              </a:rPr>
              <a:t>aloe </a:t>
            </a:r>
            <a:r>
              <a:rPr lang="fr-FR" i="1" dirty="0" err="1">
                <a:solidFill>
                  <a:schemeClr val="bg1"/>
                </a:solidFill>
              </a:rPr>
              <a:t>vera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based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sanitizer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alcohol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based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sanitizer</a:t>
            </a:r>
            <a:r>
              <a:rPr lang="fr-FR" dirty="0">
                <a:solidFill>
                  <a:schemeClr val="bg1"/>
                </a:solidFill>
              </a:rPr>
              <a:t>) </a:t>
            </a:r>
          </a:p>
          <a:p>
            <a:r>
              <a:rPr lang="fr-FR" dirty="0" err="1">
                <a:solidFill>
                  <a:schemeClr val="bg1"/>
                </a:solidFill>
              </a:rPr>
              <a:t>Develop</a:t>
            </a:r>
            <a:r>
              <a:rPr lang="fr-FR" dirty="0">
                <a:solidFill>
                  <a:schemeClr val="bg1"/>
                </a:solidFill>
              </a:rPr>
              <a:t> sales in </a:t>
            </a:r>
            <a:r>
              <a:rPr lang="fr-FR" dirty="0" err="1">
                <a:solidFill>
                  <a:schemeClr val="bg1"/>
                </a:solidFill>
              </a:rPr>
              <a:t>supermarkets</a:t>
            </a:r>
            <a:r>
              <a:rPr lang="fr-FR" dirty="0">
                <a:solidFill>
                  <a:schemeClr val="bg1"/>
                </a:solidFill>
              </a:rPr>
              <a:t> &amp; </a:t>
            </a:r>
            <a:r>
              <a:rPr lang="fr-FR" dirty="0" err="1">
                <a:solidFill>
                  <a:schemeClr val="bg1"/>
                </a:solidFill>
              </a:rPr>
              <a:t>other</a:t>
            </a:r>
            <a:r>
              <a:rPr lang="fr-FR" dirty="0">
                <a:solidFill>
                  <a:schemeClr val="bg1"/>
                </a:solidFill>
              </a:rPr>
              <a:t> channels </a:t>
            </a:r>
          </a:p>
          <a:p>
            <a:r>
              <a:rPr lang="fr-FR" dirty="0" err="1">
                <a:solidFill>
                  <a:schemeClr val="bg1"/>
                </a:solidFill>
              </a:rPr>
              <a:t>Penetrate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Indian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market</a:t>
            </a:r>
            <a:r>
              <a:rPr lang="fr-FR" dirty="0">
                <a:solidFill>
                  <a:schemeClr val="bg1"/>
                </a:solidFill>
              </a:rPr>
              <a:t> over the long </a:t>
            </a:r>
            <a:r>
              <a:rPr lang="fr-FR" dirty="0" err="1">
                <a:solidFill>
                  <a:schemeClr val="bg1"/>
                </a:solidFill>
              </a:rPr>
              <a:t>term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8F1221BB-C558-4D5F-8379-F1CE5D41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2131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241E78-D526-4D0E-9AA1-8C29BCD4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PLAN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FAF32735-D3FA-4544-9377-D1CDA5403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39252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CCDB20F-48A6-4935-9FBE-4B177B4C8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1271"/>
            <a:ext cx="12191999" cy="6856729"/>
          </a:xfrm>
          <a:prstGeom prst="rect">
            <a:avLst/>
          </a:prstGeom>
        </p:spPr>
      </p:pic>
      <p:pic>
        <p:nvPicPr>
          <p:cNvPr id="4" name="Image 6">
            <a:extLst>
              <a:ext uri="{FF2B5EF4-FFF2-40B4-BE49-F238E27FC236}">
                <a16:creationId xmlns:a16="http://schemas.microsoft.com/office/drawing/2014/main" id="{62ECEF3B-E0C6-8F41-8763-B7913B854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799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D3F731F-3C26-4A24-B9E4-EB60E3294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Image 6">
            <a:extLst>
              <a:ext uri="{FF2B5EF4-FFF2-40B4-BE49-F238E27FC236}">
                <a16:creationId xmlns:a16="http://schemas.microsoft.com/office/drawing/2014/main" id="{E640CE83-C492-D84F-9245-216818FF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6483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A36240E-D1BD-43F4-ADBE-1BDE24050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524" y="656602"/>
            <a:ext cx="4352925" cy="198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err="1"/>
              <a:t>What</a:t>
            </a:r>
            <a:r>
              <a:rPr lang="fr-FR"/>
              <a:t> do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expect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go to </a:t>
            </a:r>
            <a:r>
              <a:rPr lang="fr-FR" err="1"/>
              <a:t>any</a:t>
            </a:r>
            <a:r>
              <a:rPr lang="fr-FR"/>
              <a:t> shop or the </a:t>
            </a:r>
            <a:r>
              <a:rPr lang="fr-FR" err="1"/>
              <a:t>supermarket</a:t>
            </a:r>
            <a:r>
              <a:rPr lang="fr-FR"/>
              <a:t> or </a:t>
            </a:r>
            <a:r>
              <a:rPr lang="fr-FR" err="1"/>
              <a:t>any</a:t>
            </a:r>
            <a:r>
              <a:rPr lang="fr-FR"/>
              <a:t> public (or </a:t>
            </a:r>
            <a:r>
              <a:rPr lang="fr-FR" err="1"/>
              <a:t>even</a:t>
            </a:r>
            <a:r>
              <a:rPr lang="fr-FR"/>
              <a:t> </a:t>
            </a:r>
            <a:r>
              <a:rPr lang="fr-FR" err="1"/>
              <a:t>private</a:t>
            </a:r>
            <a:r>
              <a:rPr lang="fr-FR"/>
              <a:t>) </a:t>
            </a:r>
            <a:r>
              <a:rPr lang="fr-FR" err="1"/>
              <a:t>space</a:t>
            </a:r>
            <a:r>
              <a:rPr lang="fr-FR"/>
              <a:t> ?</a:t>
            </a:r>
          </a:p>
        </p:txBody>
      </p:sp>
      <p:pic>
        <p:nvPicPr>
          <p:cNvPr id="1026" name="Picture 2" descr="Open Your Hands to Receive | My Testimony">
            <a:extLst>
              <a:ext uri="{FF2B5EF4-FFF2-40B4-BE49-F238E27FC236}">
                <a16:creationId xmlns:a16="http://schemas.microsoft.com/office/drawing/2014/main" id="{41F1B9B1-16D2-4421-B9CE-BB37897D2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3"/>
          <a:stretch/>
        </p:blipFill>
        <p:spPr bwMode="auto">
          <a:xfrm>
            <a:off x="762000" y="762000"/>
            <a:ext cx="6095524" cy="4707593"/>
          </a:xfrm>
          <a:custGeom>
            <a:avLst/>
            <a:gdLst/>
            <a:ahLst/>
            <a:cxnLst/>
            <a:rect l="l" t="t" r="r" b="b"/>
            <a:pathLst>
              <a:path w="6095524" h="4707593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518571"/>
                </a:lnTo>
                <a:lnTo>
                  <a:pt x="6061052" y="3534000"/>
                </a:lnTo>
                <a:cubicBezTo>
                  <a:pt x="6054332" y="3536785"/>
                  <a:pt x="6046938" y="3538321"/>
                  <a:pt x="6040890" y="3542065"/>
                </a:cubicBezTo>
                <a:cubicBezTo>
                  <a:pt x="6013044" y="3559156"/>
                  <a:pt x="5986064" y="3577591"/>
                  <a:pt x="5957836" y="3594010"/>
                </a:cubicBezTo>
                <a:cubicBezTo>
                  <a:pt x="5928744" y="3611004"/>
                  <a:pt x="5902724" y="3631071"/>
                  <a:pt x="5882656" y="3658244"/>
                </a:cubicBezTo>
                <a:cubicBezTo>
                  <a:pt x="5864029" y="3683496"/>
                  <a:pt x="5845978" y="3709131"/>
                  <a:pt x="5827448" y="3734479"/>
                </a:cubicBezTo>
                <a:cubicBezTo>
                  <a:pt x="5822743" y="3740912"/>
                  <a:pt x="5818422" y="3748498"/>
                  <a:pt x="5811989" y="3752627"/>
                </a:cubicBezTo>
                <a:cubicBezTo>
                  <a:pt x="5798643" y="3761268"/>
                  <a:pt x="5784048" y="3768277"/>
                  <a:pt x="5769742" y="3775382"/>
                </a:cubicBezTo>
                <a:cubicBezTo>
                  <a:pt x="5757452" y="3781431"/>
                  <a:pt x="5744394" y="3785943"/>
                  <a:pt x="5732393" y="3792472"/>
                </a:cubicBezTo>
                <a:cubicBezTo>
                  <a:pt x="5722792" y="3797658"/>
                  <a:pt x="5714246" y="3804859"/>
                  <a:pt x="5705316" y="3811388"/>
                </a:cubicBezTo>
                <a:cubicBezTo>
                  <a:pt x="5697539" y="3817052"/>
                  <a:pt x="5688994" y="3821949"/>
                  <a:pt x="5682465" y="3828767"/>
                </a:cubicBezTo>
                <a:cubicBezTo>
                  <a:pt x="5666526" y="3845281"/>
                  <a:pt x="5650491" y="3861508"/>
                  <a:pt x="5630712" y="3873702"/>
                </a:cubicBezTo>
                <a:cubicBezTo>
                  <a:pt x="5611221" y="3885799"/>
                  <a:pt x="5592786" y="3899338"/>
                  <a:pt x="5573392" y="3911628"/>
                </a:cubicBezTo>
                <a:cubicBezTo>
                  <a:pt x="5554380" y="3923630"/>
                  <a:pt x="5537194" y="3936783"/>
                  <a:pt x="5527304" y="3958099"/>
                </a:cubicBezTo>
                <a:cubicBezTo>
                  <a:pt x="5522888" y="3967508"/>
                  <a:pt x="5516646" y="3977782"/>
                  <a:pt x="5508293" y="3983255"/>
                </a:cubicBezTo>
                <a:cubicBezTo>
                  <a:pt x="5496387" y="3991032"/>
                  <a:pt x="5481313" y="3993817"/>
                  <a:pt x="5468350" y="4000442"/>
                </a:cubicBezTo>
                <a:cubicBezTo>
                  <a:pt x="5453084" y="4008219"/>
                  <a:pt x="5435418" y="4014940"/>
                  <a:pt x="5425048" y="4027326"/>
                </a:cubicBezTo>
                <a:cubicBezTo>
                  <a:pt x="5415830" y="4038368"/>
                  <a:pt x="5406517" y="4047009"/>
                  <a:pt x="5394322" y="4054018"/>
                </a:cubicBezTo>
                <a:cubicBezTo>
                  <a:pt x="5385778" y="4058915"/>
                  <a:pt x="5379441" y="4067844"/>
                  <a:pt x="5370608" y="4071877"/>
                </a:cubicBezTo>
                <a:cubicBezTo>
                  <a:pt x="5358990" y="4077254"/>
                  <a:pt x="5347276" y="4081479"/>
                  <a:pt x="5337098" y="4089832"/>
                </a:cubicBezTo>
                <a:cubicBezTo>
                  <a:pt x="5326536" y="4098473"/>
                  <a:pt x="5314535" y="4105290"/>
                  <a:pt x="5303493" y="4113356"/>
                </a:cubicBezTo>
                <a:cubicBezTo>
                  <a:pt x="5297636" y="4117676"/>
                  <a:pt x="5292835" y="4123341"/>
                  <a:pt x="5287171" y="4127854"/>
                </a:cubicBezTo>
                <a:cubicBezTo>
                  <a:pt x="5276801" y="4136111"/>
                  <a:pt x="5266239" y="4144176"/>
                  <a:pt x="5255581" y="4151953"/>
                </a:cubicBezTo>
                <a:cubicBezTo>
                  <a:pt x="5244924" y="4159731"/>
                  <a:pt x="5234746" y="4168756"/>
                  <a:pt x="5223032" y="4174421"/>
                </a:cubicBezTo>
                <a:cubicBezTo>
                  <a:pt x="5203062" y="4184023"/>
                  <a:pt x="5181266" y="4189784"/>
                  <a:pt x="5161870" y="4200153"/>
                </a:cubicBezTo>
                <a:cubicBezTo>
                  <a:pt x="5142188" y="4210714"/>
                  <a:pt x="5123656" y="4223965"/>
                  <a:pt x="5106182" y="4237983"/>
                </a:cubicBezTo>
                <a:cubicBezTo>
                  <a:pt x="5092356" y="4249025"/>
                  <a:pt x="5079394" y="4259971"/>
                  <a:pt x="5062014" y="4265635"/>
                </a:cubicBezTo>
                <a:cubicBezTo>
                  <a:pt x="5052317" y="4268804"/>
                  <a:pt x="5042140" y="4275717"/>
                  <a:pt x="5036282" y="4283783"/>
                </a:cubicBezTo>
                <a:cubicBezTo>
                  <a:pt x="5023608" y="4301353"/>
                  <a:pt x="5007382" y="4313739"/>
                  <a:pt x="4989043" y="4324301"/>
                </a:cubicBezTo>
                <a:cubicBezTo>
                  <a:pt x="4964559" y="4338511"/>
                  <a:pt x="4940363" y="4353009"/>
                  <a:pt x="4915783" y="4366931"/>
                </a:cubicBezTo>
                <a:cubicBezTo>
                  <a:pt x="4901286" y="4375189"/>
                  <a:pt x="4886884" y="4383926"/>
                  <a:pt x="4871520" y="4389975"/>
                </a:cubicBezTo>
                <a:cubicBezTo>
                  <a:pt x="4840124" y="4402457"/>
                  <a:pt x="4807959" y="4413114"/>
                  <a:pt x="4776274" y="4424733"/>
                </a:cubicBezTo>
                <a:cubicBezTo>
                  <a:pt x="4765904" y="4428477"/>
                  <a:pt x="4756110" y="4433854"/>
                  <a:pt x="4745548" y="4437119"/>
                </a:cubicBezTo>
                <a:cubicBezTo>
                  <a:pt x="4734122" y="4440671"/>
                  <a:pt x="4721834" y="4441727"/>
                  <a:pt x="4710408" y="4445280"/>
                </a:cubicBezTo>
                <a:cubicBezTo>
                  <a:pt x="4691396" y="4451136"/>
                  <a:pt x="4672961" y="4458626"/>
                  <a:pt x="4653950" y="4464579"/>
                </a:cubicBezTo>
                <a:cubicBezTo>
                  <a:pt x="4617272" y="4476005"/>
                  <a:pt x="4580498" y="4486951"/>
                  <a:pt x="4543725" y="4497800"/>
                </a:cubicBezTo>
                <a:cubicBezTo>
                  <a:pt x="4535852" y="4500105"/>
                  <a:pt x="4527306" y="4500393"/>
                  <a:pt x="4519530" y="4502889"/>
                </a:cubicBezTo>
                <a:cubicBezTo>
                  <a:pt x="4498886" y="4509610"/>
                  <a:pt x="4478338" y="4516907"/>
                  <a:pt x="4457887" y="4524300"/>
                </a:cubicBezTo>
                <a:cubicBezTo>
                  <a:pt x="4445502" y="4528813"/>
                  <a:pt x="4433403" y="4534382"/>
                  <a:pt x="4420922" y="4538702"/>
                </a:cubicBezTo>
                <a:cubicBezTo>
                  <a:pt x="4410936" y="4542159"/>
                  <a:pt x="4400662" y="4544847"/>
                  <a:pt x="4390292" y="4546960"/>
                </a:cubicBezTo>
                <a:cubicBezTo>
                  <a:pt x="4381363" y="4548785"/>
                  <a:pt x="4372050" y="4548592"/>
                  <a:pt x="4363216" y="4550801"/>
                </a:cubicBezTo>
                <a:cubicBezTo>
                  <a:pt x="4339308" y="4556753"/>
                  <a:pt x="4315689" y="4563475"/>
                  <a:pt x="4291973" y="4569811"/>
                </a:cubicBezTo>
                <a:cubicBezTo>
                  <a:pt x="4282468" y="4572308"/>
                  <a:pt x="4272770" y="4574133"/>
                  <a:pt x="4263552" y="4577301"/>
                </a:cubicBezTo>
                <a:cubicBezTo>
                  <a:pt x="4238876" y="4585654"/>
                  <a:pt x="4214585" y="4595159"/>
                  <a:pt x="4189813" y="4603033"/>
                </a:cubicBezTo>
                <a:cubicBezTo>
                  <a:pt x="4169266" y="4609562"/>
                  <a:pt x="4148142" y="4614266"/>
                  <a:pt x="4127306" y="4620027"/>
                </a:cubicBezTo>
                <a:cubicBezTo>
                  <a:pt x="4118473" y="4622524"/>
                  <a:pt x="4110024" y="4626077"/>
                  <a:pt x="4101192" y="4628188"/>
                </a:cubicBezTo>
                <a:cubicBezTo>
                  <a:pt x="4081412" y="4632990"/>
                  <a:pt x="4061345" y="4637022"/>
                  <a:pt x="4041470" y="4641823"/>
                </a:cubicBezTo>
                <a:cubicBezTo>
                  <a:pt x="4030139" y="4644607"/>
                  <a:pt x="4019194" y="4649600"/>
                  <a:pt x="4007672" y="4651425"/>
                </a:cubicBezTo>
                <a:cubicBezTo>
                  <a:pt x="3980308" y="4655745"/>
                  <a:pt x="3952752" y="4658817"/>
                  <a:pt x="3925195" y="4662274"/>
                </a:cubicBezTo>
                <a:cubicBezTo>
                  <a:pt x="3896776" y="4665826"/>
                  <a:pt x="3868451" y="4669571"/>
                  <a:pt x="3840029" y="4672739"/>
                </a:cubicBezTo>
                <a:cubicBezTo>
                  <a:pt x="3824475" y="4674372"/>
                  <a:pt x="3808824" y="4674660"/>
                  <a:pt x="3793270" y="4676196"/>
                </a:cubicBezTo>
                <a:cubicBezTo>
                  <a:pt x="3779636" y="4677541"/>
                  <a:pt x="3766098" y="4680037"/>
                  <a:pt x="3752464" y="4681670"/>
                </a:cubicBezTo>
                <a:cubicBezTo>
                  <a:pt x="3740654" y="4683013"/>
                  <a:pt x="3728748" y="4683781"/>
                  <a:pt x="3716938" y="4685126"/>
                </a:cubicBezTo>
                <a:cubicBezTo>
                  <a:pt x="3698024" y="4687334"/>
                  <a:pt x="3679204" y="4689831"/>
                  <a:pt x="3660386" y="4692135"/>
                </a:cubicBezTo>
                <a:cubicBezTo>
                  <a:pt x="3652513" y="4692999"/>
                  <a:pt x="3644255" y="4695399"/>
                  <a:pt x="3636862" y="4693960"/>
                </a:cubicBezTo>
                <a:cubicBezTo>
                  <a:pt x="3618235" y="4690310"/>
                  <a:pt x="3599896" y="4691367"/>
                  <a:pt x="3581365" y="4693863"/>
                </a:cubicBezTo>
                <a:cubicBezTo>
                  <a:pt x="3575028" y="4694728"/>
                  <a:pt x="3568211" y="4694535"/>
                  <a:pt x="3562066" y="4692903"/>
                </a:cubicBezTo>
                <a:cubicBezTo>
                  <a:pt x="3549488" y="4689638"/>
                  <a:pt x="3537294" y="4685029"/>
                  <a:pt x="3524908" y="4680997"/>
                </a:cubicBezTo>
                <a:cubicBezTo>
                  <a:pt x="3523563" y="4680517"/>
                  <a:pt x="3521931" y="4680421"/>
                  <a:pt x="3520492" y="4680133"/>
                </a:cubicBezTo>
                <a:cubicBezTo>
                  <a:pt x="3512330" y="4678500"/>
                  <a:pt x="3504266" y="4676868"/>
                  <a:pt x="3496103" y="4675428"/>
                </a:cubicBezTo>
                <a:cubicBezTo>
                  <a:pt x="3491687" y="4674660"/>
                  <a:pt x="3487174" y="4674564"/>
                  <a:pt x="3482757" y="4673892"/>
                </a:cubicBezTo>
                <a:cubicBezTo>
                  <a:pt x="3465667" y="4671203"/>
                  <a:pt x="3446848" y="4675716"/>
                  <a:pt x="3432061" y="4664099"/>
                </a:cubicBezTo>
                <a:cubicBezTo>
                  <a:pt x="3422460" y="4656609"/>
                  <a:pt x="3413146" y="4658338"/>
                  <a:pt x="3402873" y="4659490"/>
                </a:cubicBezTo>
                <a:cubicBezTo>
                  <a:pt x="3395096" y="4660354"/>
                  <a:pt x="3387126" y="4660065"/>
                  <a:pt x="3379253" y="4660162"/>
                </a:cubicBezTo>
                <a:cubicBezTo>
                  <a:pt x="3365427" y="4660449"/>
                  <a:pt x="3351601" y="4660546"/>
                  <a:pt x="3337774" y="4661026"/>
                </a:cubicBezTo>
                <a:cubicBezTo>
                  <a:pt x="3333357" y="4661218"/>
                  <a:pt x="3328846" y="4663619"/>
                  <a:pt x="3324524" y="4663235"/>
                </a:cubicBezTo>
                <a:cubicBezTo>
                  <a:pt x="3304553" y="4661410"/>
                  <a:pt x="3284582" y="4658529"/>
                  <a:pt x="3264610" y="4656897"/>
                </a:cubicBezTo>
                <a:cubicBezTo>
                  <a:pt x="3253281" y="4655938"/>
                  <a:pt x="3241663" y="4657761"/>
                  <a:pt x="3230429" y="4656417"/>
                </a:cubicBezTo>
                <a:cubicBezTo>
                  <a:pt x="3217468" y="4654881"/>
                  <a:pt x="3204794" y="4650945"/>
                  <a:pt x="3191927" y="4648544"/>
                </a:cubicBezTo>
                <a:cubicBezTo>
                  <a:pt x="3188375" y="4647872"/>
                  <a:pt x="3184438" y="4648736"/>
                  <a:pt x="3180694" y="4648928"/>
                </a:cubicBezTo>
                <a:cubicBezTo>
                  <a:pt x="3176469" y="4649120"/>
                  <a:pt x="3172340" y="4649504"/>
                  <a:pt x="3168116" y="4649600"/>
                </a:cubicBezTo>
                <a:cubicBezTo>
                  <a:pt x="3155249" y="4649793"/>
                  <a:pt x="3142384" y="4649504"/>
                  <a:pt x="3129517" y="4650177"/>
                </a:cubicBezTo>
                <a:cubicBezTo>
                  <a:pt x="3121644" y="4650561"/>
                  <a:pt x="3113388" y="4654497"/>
                  <a:pt x="3106089" y="4653057"/>
                </a:cubicBezTo>
                <a:cubicBezTo>
                  <a:pt x="3091208" y="4650272"/>
                  <a:pt x="3076325" y="4656513"/>
                  <a:pt x="3061444" y="4651329"/>
                </a:cubicBezTo>
                <a:cubicBezTo>
                  <a:pt x="3056834" y="4649793"/>
                  <a:pt x="3050497" y="4653633"/>
                  <a:pt x="3044928" y="4653825"/>
                </a:cubicBezTo>
                <a:cubicBezTo>
                  <a:pt x="3031006" y="4654305"/>
                  <a:pt x="3017084" y="4654209"/>
                  <a:pt x="3003162" y="4654113"/>
                </a:cubicBezTo>
                <a:cubicBezTo>
                  <a:pt x="2990680" y="4654017"/>
                  <a:pt x="2977717" y="4655361"/>
                  <a:pt x="2965716" y="4652673"/>
                </a:cubicBezTo>
                <a:cubicBezTo>
                  <a:pt x="2953137" y="4649793"/>
                  <a:pt x="2941808" y="4650177"/>
                  <a:pt x="2929614" y="4653441"/>
                </a:cubicBezTo>
                <a:cubicBezTo>
                  <a:pt x="2921260" y="4655649"/>
                  <a:pt x="2912427" y="4655938"/>
                  <a:pt x="2903786" y="4656609"/>
                </a:cubicBezTo>
                <a:cubicBezTo>
                  <a:pt x="2894473" y="4657377"/>
                  <a:pt x="2884199" y="4655361"/>
                  <a:pt x="2875750" y="4658529"/>
                </a:cubicBezTo>
                <a:cubicBezTo>
                  <a:pt x="2850593" y="4667939"/>
                  <a:pt x="2824765" y="4669955"/>
                  <a:pt x="2798458" y="4669955"/>
                </a:cubicBezTo>
                <a:cubicBezTo>
                  <a:pt x="2793656" y="4669955"/>
                  <a:pt x="2788759" y="4668612"/>
                  <a:pt x="2784152" y="4667171"/>
                </a:cubicBezTo>
                <a:cubicBezTo>
                  <a:pt x="2757266" y="4658529"/>
                  <a:pt x="2730286" y="4659297"/>
                  <a:pt x="2702922" y="4664578"/>
                </a:cubicBezTo>
                <a:cubicBezTo>
                  <a:pt x="2697257" y="4665731"/>
                  <a:pt x="2690921" y="4665923"/>
                  <a:pt x="2685256" y="4664771"/>
                </a:cubicBezTo>
                <a:cubicBezTo>
                  <a:pt x="2669317" y="4661410"/>
                  <a:pt x="2653858" y="4655841"/>
                  <a:pt x="2637824" y="4653441"/>
                </a:cubicBezTo>
                <a:cubicBezTo>
                  <a:pt x="2611324" y="4649504"/>
                  <a:pt x="2588377" y="4662754"/>
                  <a:pt x="2564661" y="4671396"/>
                </a:cubicBezTo>
                <a:cubicBezTo>
                  <a:pt x="2542097" y="4679557"/>
                  <a:pt x="2522894" y="4697992"/>
                  <a:pt x="2496201" y="4693863"/>
                </a:cubicBezTo>
                <a:cubicBezTo>
                  <a:pt x="2493514" y="4693479"/>
                  <a:pt x="2490537" y="4696071"/>
                  <a:pt x="2487560" y="4696744"/>
                </a:cubicBezTo>
                <a:cubicBezTo>
                  <a:pt x="2479399" y="4698568"/>
                  <a:pt x="2471238" y="4700776"/>
                  <a:pt x="2462980" y="4701641"/>
                </a:cubicBezTo>
                <a:cubicBezTo>
                  <a:pt x="2452899" y="4702793"/>
                  <a:pt x="2442625" y="4702409"/>
                  <a:pt x="2432544" y="4703369"/>
                </a:cubicBezTo>
                <a:cubicBezTo>
                  <a:pt x="2419581" y="4704521"/>
                  <a:pt x="2406812" y="4707593"/>
                  <a:pt x="2393945" y="4707593"/>
                </a:cubicBezTo>
                <a:cubicBezTo>
                  <a:pt x="2383575" y="4707593"/>
                  <a:pt x="2373302" y="4704041"/>
                  <a:pt x="2363029" y="4702312"/>
                </a:cubicBezTo>
                <a:cubicBezTo>
                  <a:pt x="2348530" y="4699912"/>
                  <a:pt x="2332591" y="4700584"/>
                  <a:pt x="2319821" y="4694439"/>
                </a:cubicBezTo>
                <a:cubicBezTo>
                  <a:pt x="2306188" y="4687910"/>
                  <a:pt x="2293225" y="4684934"/>
                  <a:pt x="2279111" y="4686950"/>
                </a:cubicBezTo>
                <a:cubicBezTo>
                  <a:pt x="2274406" y="4687622"/>
                  <a:pt x="2268357" y="4691655"/>
                  <a:pt x="2266245" y="4695783"/>
                </a:cubicBezTo>
                <a:cubicBezTo>
                  <a:pt x="2261540" y="4705001"/>
                  <a:pt x="2255108" y="4706634"/>
                  <a:pt x="2246370" y="4703464"/>
                </a:cubicBezTo>
                <a:cubicBezTo>
                  <a:pt x="2238785" y="4700776"/>
                  <a:pt x="2229471" y="4699432"/>
                  <a:pt x="2224287" y="4694247"/>
                </a:cubicBezTo>
                <a:cubicBezTo>
                  <a:pt x="2209596" y="4679557"/>
                  <a:pt x="2190873" y="4679077"/>
                  <a:pt x="2172630" y="4675141"/>
                </a:cubicBezTo>
                <a:cubicBezTo>
                  <a:pt x="2161494" y="4672739"/>
                  <a:pt x="2151123" y="4672644"/>
                  <a:pt x="2139985" y="4674276"/>
                </a:cubicBezTo>
                <a:cubicBezTo>
                  <a:pt x="2115790" y="4677925"/>
                  <a:pt x="2092266" y="4672739"/>
                  <a:pt x="2069030" y="4666115"/>
                </a:cubicBezTo>
                <a:cubicBezTo>
                  <a:pt x="2053667" y="4661698"/>
                  <a:pt x="2037921" y="4659010"/>
                  <a:pt x="2022655" y="4654497"/>
                </a:cubicBezTo>
                <a:cubicBezTo>
                  <a:pt x="2011229" y="4651041"/>
                  <a:pt x="1999804" y="4646912"/>
                  <a:pt x="1989339" y="4641343"/>
                </a:cubicBezTo>
                <a:cubicBezTo>
                  <a:pt x="1974167" y="4633181"/>
                  <a:pt x="1960918" y="4620891"/>
                  <a:pt x="1941618" y="4624156"/>
                </a:cubicBezTo>
                <a:cubicBezTo>
                  <a:pt x="1924623" y="4627036"/>
                  <a:pt x="1909262" y="4620988"/>
                  <a:pt x="1893707" y="4615227"/>
                </a:cubicBezTo>
                <a:cubicBezTo>
                  <a:pt x="1882281" y="4611002"/>
                  <a:pt x="1870857" y="4606681"/>
                  <a:pt x="1859045" y="4603993"/>
                </a:cubicBezTo>
                <a:cubicBezTo>
                  <a:pt x="1845027" y="4600824"/>
                  <a:pt x="1829184" y="4602169"/>
                  <a:pt x="1816702" y="4596311"/>
                </a:cubicBezTo>
                <a:cubicBezTo>
                  <a:pt x="1803644" y="4590166"/>
                  <a:pt x="1792795" y="4594295"/>
                  <a:pt x="1781177" y="4596024"/>
                </a:cubicBezTo>
                <a:cubicBezTo>
                  <a:pt x="1762646" y="4598712"/>
                  <a:pt x="1744210" y="4603705"/>
                  <a:pt x="1725488" y="4597368"/>
                </a:cubicBezTo>
                <a:cubicBezTo>
                  <a:pt x="1702733" y="4589687"/>
                  <a:pt x="1680169" y="4581430"/>
                  <a:pt x="1657318" y="4574133"/>
                </a:cubicBezTo>
                <a:cubicBezTo>
                  <a:pt x="1648483" y="4571347"/>
                  <a:pt x="1638980" y="4570195"/>
                  <a:pt x="1629761" y="4568947"/>
                </a:cubicBezTo>
                <a:cubicBezTo>
                  <a:pt x="1621025" y="4567891"/>
                  <a:pt x="1610559" y="4570579"/>
                  <a:pt x="1603837" y="4566547"/>
                </a:cubicBezTo>
                <a:cubicBezTo>
                  <a:pt x="1586554" y="4556178"/>
                  <a:pt x="1568792" y="4551089"/>
                  <a:pt x="1548820" y="4551089"/>
                </a:cubicBezTo>
                <a:cubicBezTo>
                  <a:pt x="1541330" y="4551089"/>
                  <a:pt x="1534033" y="4546768"/>
                  <a:pt x="1526449" y="4545999"/>
                </a:cubicBezTo>
                <a:cubicBezTo>
                  <a:pt x="1516078" y="4545040"/>
                  <a:pt x="1504172" y="4542447"/>
                  <a:pt x="1495147" y="4546096"/>
                </a:cubicBezTo>
                <a:cubicBezTo>
                  <a:pt x="1473928" y="4554737"/>
                  <a:pt x="1456742" y="4547536"/>
                  <a:pt x="1438211" y="4538991"/>
                </a:cubicBezTo>
                <a:cubicBezTo>
                  <a:pt x="1419967" y="4530541"/>
                  <a:pt x="1400764" y="4523821"/>
                  <a:pt x="1381370" y="4518251"/>
                </a:cubicBezTo>
                <a:cubicBezTo>
                  <a:pt x="1374073" y="4516235"/>
                  <a:pt x="1365336" y="4519596"/>
                  <a:pt x="1357270" y="4520267"/>
                </a:cubicBezTo>
                <a:cubicBezTo>
                  <a:pt x="1354389" y="4520460"/>
                  <a:pt x="1351220" y="4520748"/>
                  <a:pt x="1348629" y="4519788"/>
                </a:cubicBezTo>
                <a:cubicBezTo>
                  <a:pt x="1323569" y="4510570"/>
                  <a:pt x="1298124" y="4503561"/>
                  <a:pt x="1270953" y="4508361"/>
                </a:cubicBezTo>
                <a:cubicBezTo>
                  <a:pt x="1268457" y="4508842"/>
                  <a:pt x="1265672" y="4507786"/>
                  <a:pt x="1263175" y="4507114"/>
                </a:cubicBezTo>
                <a:cubicBezTo>
                  <a:pt x="1250981" y="4503657"/>
                  <a:pt x="1239075" y="4498184"/>
                  <a:pt x="1226690" y="4496936"/>
                </a:cubicBezTo>
                <a:cubicBezTo>
                  <a:pt x="1196157" y="4493864"/>
                  <a:pt x="1165433" y="4492615"/>
                  <a:pt x="1134706" y="4490599"/>
                </a:cubicBezTo>
                <a:cubicBezTo>
                  <a:pt x="1132786" y="4490503"/>
                  <a:pt x="1130770" y="4490503"/>
                  <a:pt x="1129042" y="4489831"/>
                </a:cubicBezTo>
                <a:cubicBezTo>
                  <a:pt x="1117712" y="4485702"/>
                  <a:pt x="1107823" y="4487047"/>
                  <a:pt x="1098220" y="4494919"/>
                </a:cubicBezTo>
                <a:cubicBezTo>
                  <a:pt x="1093996" y="4498376"/>
                  <a:pt x="1088235" y="4500200"/>
                  <a:pt x="1082955" y="4502121"/>
                </a:cubicBezTo>
                <a:cubicBezTo>
                  <a:pt x="1075177" y="4505002"/>
                  <a:pt x="1067208" y="4507786"/>
                  <a:pt x="1059143" y="4509610"/>
                </a:cubicBezTo>
                <a:cubicBezTo>
                  <a:pt x="1051173" y="4511338"/>
                  <a:pt x="1042628" y="4513738"/>
                  <a:pt x="1034947" y="4512395"/>
                </a:cubicBezTo>
                <a:cubicBezTo>
                  <a:pt x="1021121" y="4509994"/>
                  <a:pt x="1007966" y="4504618"/>
                  <a:pt x="994332" y="4501064"/>
                </a:cubicBezTo>
                <a:cubicBezTo>
                  <a:pt x="989628" y="4499816"/>
                  <a:pt x="984442" y="4500009"/>
                  <a:pt x="979546" y="4499912"/>
                </a:cubicBezTo>
                <a:cubicBezTo>
                  <a:pt x="968312" y="4499625"/>
                  <a:pt x="956790" y="4502409"/>
                  <a:pt x="946613" y="4494440"/>
                </a:cubicBezTo>
                <a:cubicBezTo>
                  <a:pt x="937204" y="4486951"/>
                  <a:pt x="927697" y="4489158"/>
                  <a:pt x="917808" y="4494824"/>
                </a:cubicBezTo>
                <a:cubicBezTo>
                  <a:pt x="910703" y="4498857"/>
                  <a:pt x="902639" y="4502025"/>
                  <a:pt x="894669" y="4503561"/>
                </a:cubicBezTo>
                <a:cubicBezTo>
                  <a:pt x="883723" y="4505673"/>
                  <a:pt x="872873" y="4506538"/>
                  <a:pt x="861063" y="4505289"/>
                </a:cubicBezTo>
                <a:cubicBezTo>
                  <a:pt x="852710" y="4504425"/>
                  <a:pt x="845892" y="4504041"/>
                  <a:pt x="839363" y="4498952"/>
                </a:cubicBezTo>
                <a:cubicBezTo>
                  <a:pt x="838308" y="4498184"/>
                  <a:pt x="836388" y="4497992"/>
                  <a:pt x="834947" y="4498089"/>
                </a:cubicBezTo>
                <a:cubicBezTo>
                  <a:pt x="816032" y="4499721"/>
                  <a:pt x="797309" y="4498857"/>
                  <a:pt x="778202" y="4497704"/>
                </a:cubicBezTo>
                <a:cubicBezTo>
                  <a:pt x="753911" y="4496168"/>
                  <a:pt x="728370" y="4500680"/>
                  <a:pt x="707343" y="4516811"/>
                </a:cubicBezTo>
                <a:cubicBezTo>
                  <a:pt x="704271" y="4519212"/>
                  <a:pt x="699662" y="4520267"/>
                  <a:pt x="695629" y="4520844"/>
                </a:cubicBezTo>
                <a:cubicBezTo>
                  <a:pt x="676618" y="4523340"/>
                  <a:pt x="657511" y="4525069"/>
                  <a:pt x="638500" y="4527853"/>
                </a:cubicBezTo>
                <a:cubicBezTo>
                  <a:pt x="628130" y="4529389"/>
                  <a:pt x="617280" y="4530734"/>
                  <a:pt x="607872" y="4534958"/>
                </a:cubicBezTo>
                <a:cubicBezTo>
                  <a:pt x="598655" y="4539086"/>
                  <a:pt x="591260" y="4543983"/>
                  <a:pt x="585788" y="4535342"/>
                </a:cubicBezTo>
                <a:cubicBezTo>
                  <a:pt x="575995" y="4539951"/>
                  <a:pt x="567448" y="4543792"/>
                  <a:pt x="559097" y="4547920"/>
                </a:cubicBezTo>
                <a:cubicBezTo>
                  <a:pt x="556023" y="4549456"/>
                  <a:pt x="553431" y="4551953"/>
                  <a:pt x="550358" y="4553393"/>
                </a:cubicBezTo>
                <a:cubicBezTo>
                  <a:pt x="547093" y="4554930"/>
                  <a:pt x="543445" y="4555889"/>
                  <a:pt x="539893" y="4556657"/>
                </a:cubicBezTo>
                <a:cubicBezTo>
                  <a:pt x="524050" y="4560114"/>
                  <a:pt x="508207" y="4563282"/>
                  <a:pt x="492462" y="4567027"/>
                </a:cubicBezTo>
                <a:cubicBezTo>
                  <a:pt x="489388" y="4567795"/>
                  <a:pt x="486796" y="4570868"/>
                  <a:pt x="484011" y="4572884"/>
                </a:cubicBezTo>
                <a:cubicBezTo>
                  <a:pt x="482187" y="4574228"/>
                  <a:pt x="480363" y="4576244"/>
                  <a:pt x="478346" y="4576533"/>
                </a:cubicBezTo>
                <a:cubicBezTo>
                  <a:pt x="462984" y="4578837"/>
                  <a:pt x="447718" y="4581526"/>
                  <a:pt x="432260" y="4582678"/>
                </a:cubicBezTo>
                <a:cubicBezTo>
                  <a:pt x="419298" y="4583637"/>
                  <a:pt x="406815" y="4583350"/>
                  <a:pt x="403455" y="4600056"/>
                </a:cubicBezTo>
                <a:cubicBezTo>
                  <a:pt x="402879" y="4602937"/>
                  <a:pt x="398750" y="4606010"/>
                  <a:pt x="395583" y="4607449"/>
                </a:cubicBezTo>
                <a:cubicBezTo>
                  <a:pt x="386557" y="4611578"/>
                  <a:pt x="376954" y="4614362"/>
                  <a:pt x="368025" y="4618587"/>
                </a:cubicBezTo>
                <a:cubicBezTo>
                  <a:pt x="338741" y="4632701"/>
                  <a:pt x="308113" y="4641631"/>
                  <a:pt x="275371" y="4639999"/>
                </a:cubicBezTo>
                <a:cubicBezTo>
                  <a:pt x="265194" y="4639519"/>
                  <a:pt x="255304" y="4634333"/>
                  <a:pt x="248871" y="4632413"/>
                </a:cubicBezTo>
                <a:cubicBezTo>
                  <a:pt x="230341" y="4639999"/>
                  <a:pt x="214786" y="4647296"/>
                  <a:pt x="198559" y="4652768"/>
                </a:cubicBezTo>
                <a:cubicBezTo>
                  <a:pt x="184253" y="4657665"/>
                  <a:pt x="169274" y="4660738"/>
                  <a:pt x="154583" y="4664290"/>
                </a:cubicBezTo>
                <a:cubicBezTo>
                  <a:pt x="149206" y="4665635"/>
                  <a:pt x="143734" y="4666403"/>
                  <a:pt x="138261" y="4667075"/>
                </a:cubicBezTo>
                <a:cubicBezTo>
                  <a:pt x="121171" y="4669187"/>
                  <a:pt x="103312" y="4664099"/>
                  <a:pt x="86606" y="4672164"/>
                </a:cubicBezTo>
                <a:cubicBezTo>
                  <a:pt x="77868" y="4676389"/>
                  <a:pt x="69226" y="4681477"/>
                  <a:pt x="60009" y="4683686"/>
                </a:cubicBezTo>
                <a:cubicBezTo>
                  <a:pt x="50120" y="4686086"/>
                  <a:pt x="40446" y="4689831"/>
                  <a:pt x="30568" y="4692507"/>
                </a:cubicBezTo>
                <a:lnTo>
                  <a:pt x="0" y="4694912"/>
                </a:lnTo>
                <a:lnTo>
                  <a:pt x="0" y="433833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 Sanitizer Sticker by Avery Products for iOS &amp; Android | GIPHY">
            <a:extLst>
              <a:ext uri="{FF2B5EF4-FFF2-40B4-BE49-F238E27FC236}">
                <a16:creationId xmlns:a16="http://schemas.microsoft.com/office/drawing/2014/main" id="{2877ED45-CDC5-4A59-A511-348C6DFBE2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528">
            <a:off x="295276" y="183758"/>
            <a:ext cx="2752725" cy="29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6668A75-7847-447B-BAEA-CDE23623F3E9}"/>
              </a:ext>
            </a:extLst>
          </p:cNvPr>
          <p:cNvSpPr txBox="1"/>
          <p:nvPr/>
        </p:nvSpPr>
        <p:spPr>
          <a:xfrm flipH="1">
            <a:off x="6857524" y="3799937"/>
            <a:ext cx="454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Do </a:t>
            </a:r>
            <a:r>
              <a:rPr lang="fr-FR" sz="2400" err="1"/>
              <a:t>you</a:t>
            </a:r>
            <a:r>
              <a:rPr lang="fr-FR" sz="2400"/>
              <a:t> </a:t>
            </a:r>
            <a:r>
              <a:rPr lang="fr-FR" sz="2400" err="1"/>
              <a:t>think</a:t>
            </a:r>
            <a:r>
              <a:rPr lang="fr-FR" sz="2400"/>
              <a:t> </a:t>
            </a:r>
            <a:r>
              <a:rPr lang="fr-FR" sz="2400" err="1"/>
              <a:t>chemical</a:t>
            </a:r>
            <a:r>
              <a:rPr lang="fr-FR" sz="2400"/>
              <a:t> </a:t>
            </a:r>
            <a:r>
              <a:rPr lang="fr-FR" sz="2400" err="1"/>
              <a:t>sanitizers</a:t>
            </a:r>
            <a:r>
              <a:rPr lang="fr-FR" sz="2400"/>
              <a:t> are </a:t>
            </a:r>
            <a:r>
              <a:rPr lang="fr-FR" sz="2400" err="1"/>
              <a:t>safe</a:t>
            </a:r>
            <a:r>
              <a:rPr lang="fr-FR" sz="2400"/>
              <a:t> for the skin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E26D87-34A1-764F-988F-AA2E295AF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5228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11CCCB1-0E5E-4D1D-910A-44CE0AF03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D627D809-E4DE-EF4B-801C-E582DC1B7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4824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73EB679-4FEE-4E95-B1BA-F54B8AA48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Image 6">
            <a:extLst>
              <a:ext uri="{FF2B5EF4-FFF2-40B4-BE49-F238E27FC236}">
                <a16:creationId xmlns:a16="http://schemas.microsoft.com/office/drawing/2014/main" id="{3CDADD12-CC0C-EA4A-A073-F1C857F41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5186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0B496FF-4B5E-473C-81BE-DB266A83C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Image 6">
            <a:extLst>
              <a:ext uri="{FF2B5EF4-FFF2-40B4-BE49-F238E27FC236}">
                <a16:creationId xmlns:a16="http://schemas.microsoft.com/office/drawing/2014/main" id="{5644CE62-591E-C941-8AD2-E83DB4676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4739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40E76863-3741-4136-8CF9-6765DEA85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Image 6">
            <a:extLst>
              <a:ext uri="{FF2B5EF4-FFF2-40B4-BE49-F238E27FC236}">
                <a16:creationId xmlns:a16="http://schemas.microsoft.com/office/drawing/2014/main" id="{F6064CBF-C0E1-BC48-B6D9-59DFC203C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2735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006A4-029B-4D5D-AE24-3CE3A3CB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>
                <a:solidFill>
                  <a:schemeClr val="bg1"/>
                </a:solidFill>
              </a:rPr>
              <a:t>          </a:t>
            </a:r>
            <a:r>
              <a:rPr lang="fr-FR" sz="4000" b="1" err="1">
                <a:solidFill>
                  <a:schemeClr val="bg1"/>
                </a:solidFill>
              </a:rPr>
              <a:t>What</a:t>
            </a:r>
            <a:r>
              <a:rPr lang="fr-FR" sz="4000" b="1">
                <a:solidFill>
                  <a:schemeClr val="bg1"/>
                </a:solidFill>
              </a:rPr>
              <a:t> </a:t>
            </a:r>
            <a:r>
              <a:rPr lang="fr-FR" sz="4000" b="1" err="1">
                <a:solidFill>
                  <a:schemeClr val="bg1"/>
                </a:solidFill>
              </a:rPr>
              <a:t>we</a:t>
            </a:r>
            <a:r>
              <a:rPr lang="fr-FR" sz="4000" b="1">
                <a:solidFill>
                  <a:schemeClr val="bg1"/>
                </a:solidFill>
              </a:rPr>
              <a:t> look to </a:t>
            </a:r>
            <a:r>
              <a:rPr lang="fr-FR" sz="4000" b="1" err="1">
                <a:solidFill>
                  <a:schemeClr val="bg1"/>
                </a:solidFill>
              </a:rPr>
              <a:t>achieve</a:t>
            </a:r>
            <a:r>
              <a:rPr lang="fr-FR" sz="4000" b="1">
                <a:solidFill>
                  <a:schemeClr val="bg1"/>
                </a:solidFill>
              </a:rPr>
              <a:t>?</a:t>
            </a:r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5" name="Espace réservé du contenu 4" descr="Une image contenant dessin, lumière, pièce&#10;&#10;Description générée automatiquement">
            <a:extLst>
              <a:ext uri="{FF2B5EF4-FFF2-40B4-BE49-F238E27FC236}">
                <a16:creationId xmlns:a16="http://schemas.microsoft.com/office/drawing/2014/main" id="{1ACA3FD5-9AEF-4EDF-A46C-3AAF5FB37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57801" y="289710"/>
            <a:ext cx="2651126" cy="132556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1C778E-9542-4101-B7FD-6F8394616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6459" y="1972598"/>
            <a:ext cx="1569070" cy="21809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F684144-7DF9-46E2-BE39-6153F4750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13666" y="1970240"/>
            <a:ext cx="2609023" cy="21809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0129C2-E9B8-4AD2-BAC0-9F2072FDE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140826" y="2141577"/>
            <a:ext cx="2609023" cy="1842959"/>
          </a:xfrm>
          <a:prstGeom prst="rect">
            <a:avLst/>
          </a:prstGeom>
        </p:spPr>
      </p:pic>
      <p:pic>
        <p:nvPicPr>
          <p:cNvPr id="16" name="Image 15" descr="Une image contenant intérieur, alimentation, table, assis&#10;&#10;Description générée automatiquement">
            <a:extLst>
              <a:ext uri="{FF2B5EF4-FFF2-40B4-BE49-F238E27FC236}">
                <a16:creationId xmlns:a16="http://schemas.microsoft.com/office/drawing/2014/main" id="{FE75F8D9-2BF6-4481-90DB-02690C8A45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583364" y="2141579"/>
            <a:ext cx="2206557" cy="18429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01D517-3ADF-4E6E-9AC1-44672AF1B70A}"/>
              </a:ext>
            </a:extLst>
          </p:cNvPr>
          <p:cNvSpPr/>
          <p:nvPr/>
        </p:nvSpPr>
        <p:spPr>
          <a:xfrm>
            <a:off x="126459" y="4435430"/>
            <a:ext cx="17379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No1</a:t>
            </a:r>
          </a:p>
          <a:p>
            <a:pPr algn="ctr"/>
            <a:r>
              <a:rPr lang="fr-FR" sz="36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supplier</a:t>
            </a:r>
            <a:endParaRPr lang="fr-FR" sz="36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C5BAEA-8595-42F3-9CD4-1A0164816676}"/>
              </a:ext>
            </a:extLst>
          </p:cNvPr>
          <p:cNvSpPr/>
          <p:nvPr/>
        </p:nvSpPr>
        <p:spPr>
          <a:xfrm>
            <a:off x="2991027" y="4435429"/>
            <a:ext cx="156446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Global </a:t>
            </a:r>
          </a:p>
          <a:p>
            <a:pPr algn="ctr"/>
            <a:r>
              <a:rPr lang="fr-FR" sz="3600" b="1" cap="none" spc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growth</a:t>
            </a:r>
            <a:endParaRPr lang="fr-FR" sz="36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89DDDB-1077-4473-AD05-2B28B47086BF}"/>
              </a:ext>
            </a:extLst>
          </p:cNvPr>
          <p:cNvSpPr/>
          <p:nvPr/>
        </p:nvSpPr>
        <p:spPr>
          <a:xfrm>
            <a:off x="6344462" y="4435428"/>
            <a:ext cx="18750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3600" b="1" cap="none" spc="0">
                <a:ln/>
                <a:solidFill>
                  <a:schemeClr val="accent4"/>
                </a:solidFill>
                <a:effectLst/>
              </a:rPr>
              <a:t>Safe </a:t>
            </a:r>
          </a:p>
          <a:p>
            <a:pPr algn="ctr"/>
            <a:r>
              <a:rPr lang="fr-FR" sz="3600" b="1" err="1">
                <a:ln/>
                <a:solidFill>
                  <a:schemeClr val="accent4"/>
                </a:solidFill>
              </a:rPr>
              <a:t>products</a:t>
            </a:r>
            <a:endParaRPr lang="fr-FR" sz="3600" b="1" cap="none" spc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7E3231-D9B2-4D2B-A475-94D37C58538D}"/>
              </a:ext>
            </a:extLst>
          </p:cNvPr>
          <p:cNvSpPr/>
          <p:nvPr/>
        </p:nvSpPr>
        <p:spPr>
          <a:xfrm>
            <a:off x="9375799" y="4435427"/>
            <a:ext cx="241412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Diversified</a:t>
            </a:r>
            <a:r>
              <a:rPr lang="fr-FR" sz="3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  <a:p>
            <a:pPr algn="ctr"/>
            <a:r>
              <a:rPr lang="fr-FR" sz="36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portfolio</a:t>
            </a:r>
            <a:endParaRPr lang="fr-FR" sz="36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2" name="Image 6">
            <a:extLst>
              <a:ext uri="{FF2B5EF4-FFF2-40B4-BE49-F238E27FC236}">
                <a16:creationId xmlns:a16="http://schemas.microsoft.com/office/drawing/2014/main" id="{C4FA0FEB-38FB-4440-A38E-036EA13191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3803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241E78-D526-4D0E-9AA1-8C29BCD4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PURCHASING STRATEGY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62D1FC73-E301-3147-A7A1-E32192090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85105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7378FA-23D8-45EE-BF61-C6DD0EB1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86"/>
            <a:ext cx="10515600" cy="1325563"/>
          </a:xfrm>
        </p:spPr>
        <p:txBody>
          <a:bodyPr/>
          <a:lstStyle/>
          <a:p>
            <a:r>
              <a:rPr lang="fr-FR" b="1" u="sng">
                <a:solidFill>
                  <a:schemeClr val="bg1"/>
                </a:solidFill>
              </a:rPr>
              <a:t>Stakeholder engagement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2AC65E-CF18-4BB9-B731-CDA04C298629}"/>
              </a:ext>
            </a:extLst>
          </p:cNvPr>
          <p:cNvSpPr txBox="1"/>
          <p:nvPr/>
        </p:nvSpPr>
        <p:spPr>
          <a:xfrm>
            <a:off x="992038" y="6251365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solidFill>
                  <a:srgbClr val="FF0000"/>
                </a:solidFill>
                <a:latin typeface="Segoe UI" panose="020B0502040204020203" pitchFamily="34" charset="0"/>
              </a:rPr>
              <a:t>Without Stakeholder buy-in and support, there is no successful Category Management Plan</a:t>
            </a:r>
            <a:endParaRPr lang="fr-FR" i="1">
              <a:solidFill>
                <a:srgbClr val="FF0000"/>
              </a:solidFill>
            </a:endParaRP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BDF2520C-AA76-49A8-A3FC-98C26EF06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678828"/>
              </p:ext>
            </p:extLst>
          </p:nvPr>
        </p:nvGraphicFramePr>
        <p:xfrm>
          <a:off x="3740961" y="1316877"/>
          <a:ext cx="6596330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24" name="Graphic 1524" descr="Shopping cart">
            <a:extLst>
              <a:ext uri="{FF2B5EF4-FFF2-40B4-BE49-F238E27FC236}">
                <a16:creationId xmlns:a16="http://schemas.microsoft.com/office/drawing/2014/main" id="{C0CBF4CA-57BC-402E-8238-B659BAB00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045" y="1030857"/>
            <a:ext cx="914400" cy="914400"/>
          </a:xfrm>
          <a:prstGeom prst="rect">
            <a:avLst/>
          </a:prstGeom>
        </p:spPr>
      </p:pic>
      <p:pic>
        <p:nvPicPr>
          <p:cNvPr id="1542" name="Graphic 1542" descr="Truck">
            <a:extLst>
              <a:ext uri="{FF2B5EF4-FFF2-40B4-BE49-F238E27FC236}">
                <a16:creationId xmlns:a16="http://schemas.microsoft.com/office/drawing/2014/main" id="{795BD149-A1E1-4930-AA05-771EE3559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5027" y="1936631"/>
            <a:ext cx="914400" cy="914400"/>
          </a:xfrm>
          <a:prstGeom prst="rect">
            <a:avLst/>
          </a:prstGeom>
        </p:spPr>
      </p:pic>
      <p:pic>
        <p:nvPicPr>
          <p:cNvPr id="1543" name="Graphic 1543" descr="Airplane">
            <a:extLst>
              <a:ext uri="{FF2B5EF4-FFF2-40B4-BE49-F238E27FC236}">
                <a16:creationId xmlns:a16="http://schemas.microsoft.com/office/drawing/2014/main" id="{E7680225-E277-4226-96E7-CA17198C9C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838" y="1994139"/>
            <a:ext cx="914400" cy="914400"/>
          </a:xfrm>
          <a:prstGeom prst="rect">
            <a:avLst/>
          </a:prstGeom>
        </p:spPr>
      </p:pic>
      <p:pic>
        <p:nvPicPr>
          <p:cNvPr id="1544" name="Graphic 1544" descr="Group brainstorm">
            <a:extLst>
              <a:ext uri="{FF2B5EF4-FFF2-40B4-BE49-F238E27FC236}">
                <a16:creationId xmlns:a16="http://schemas.microsoft.com/office/drawing/2014/main" id="{A0A88A43-F1EB-40DD-B57B-AD81E77010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81819" y="2971799"/>
            <a:ext cx="914400" cy="914400"/>
          </a:xfrm>
          <a:prstGeom prst="rect">
            <a:avLst/>
          </a:prstGeom>
        </p:spPr>
      </p:pic>
      <p:pic>
        <p:nvPicPr>
          <p:cNvPr id="1545" name="Graphic 1545" descr="Employee badge">
            <a:extLst>
              <a:ext uri="{FF2B5EF4-FFF2-40B4-BE49-F238E27FC236}">
                <a16:creationId xmlns:a16="http://schemas.microsoft.com/office/drawing/2014/main" id="{943CAF34-7D59-4C71-AD7F-8A2635C20E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4951" y="4035724"/>
            <a:ext cx="914400" cy="914400"/>
          </a:xfrm>
          <a:prstGeom prst="rect">
            <a:avLst/>
          </a:prstGeom>
        </p:spPr>
      </p:pic>
      <p:pic>
        <p:nvPicPr>
          <p:cNvPr id="1546" name="Graphic 1546" descr="Network">
            <a:extLst>
              <a:ext uri="{FF2B5EF4-FFF2-40B4-BE49-F238E27FC236}">
                <a16:creationId xmlns:a16="http://schemas.microsoft.com/office/drawing/2014/main" id="{1481008E-D766-4D8D-9D8A-937BDF54EB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24951" y="5013385"/>
            <a:ext cx="914400" cy="914400"/>
          </a:xfrm>
          <a:prstGeom prst="rect">
            <a:avLst/>
          </a:prstGeom>
        </p:spPr>
      </p:pic>
      <p:pic>
        <p:nvPicPr>
          <p:cNvPr id="11" name="Image 6">
            <a:extLst>
              <a:ext uri="{FF2B5EF4-FFF2-40B4-BE49-F238E27FC236}">
                <a16:creationId xmlns:a16="http://schemas.microsoft.com/office/drawing/2014/main" id="{6A5ABCFC-E860-1F41-B570-71A454965B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3912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C8C7C-7A22-4D80-A933-F89749E0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err="1">
                <a:solidFill>
                  <a:schemeClr val="bg1"/>
                </a:solidFill>
              </a:rPr>
              <a:t>Managing</a:t>
            </a:r>
            <a:r>
              <a:rPr lang="fr-FR" b="1" u="sng">
                <a:solidFill>
                  <a:schemeClr val="bg1"/>
                </a:solidFill>
              </a:rPr>
              <a:t> the supplier shift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779D247-B162-4B0B-876F-991100163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145716"/>
              </p:ext>
            </p:extLst>
          </p:nvPr>
        </p:nvGraphicFramePr>
        <p:xfrm>
          <a:off x="377072" y="1508290"/>
          <a:ext cx="11453567" cy="498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913081E1-8524-4891-9D2F-CA022B7FB104}"/>
              </a:ext>
            </a:extLst>
          </p:cNvPr>
          <p:cNvSpPr txBox="1"/>
          <p:nvPr/>
        </p:nvSpPr>
        <p:spPr>
          <a:xfrm flipH="1">
            <a:off x="707167" y="5502110"/>
            <a:ext cx="200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79F5170-AF00-42BA-948C-5EF324635E5C}"/>
              </a:ext>
            </a:extLst>
          </p:cNvPr>
          <p:cNvSpPr txBox="1"/>
          <p:nvPr/>
        </p:nvSpPr>
        <p:spPr>
          <a:xfrm flipH="1">
            <a:off x="859567" y="5654510"/>
            <a:ext cx="200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DE77BF1-6331-48E7-8B61-E4DD82B37A7B}"/>
              </a:ext>
            </a:extLst>
          </p:cNvPr>
          <p:cNvSpPr txBox="1"/>
          <p:nvPr/>
        </p:nvSpPr>
        <p:spPr>
          <a:xfrm flipH="1">
            <a:off x="1106941" y="5163594"/>
            <a:ext cx="8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Jan’21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11CCA9-D7F7-4C5F-8F23-C614F8BCE1A6}"/>
              </a:ext>
            </a:extLst>
          </p:cNvPr>
          <p:cNvSpPr txBox="1"/>
          <p:nvPr/>
        </p:nvSpPr>
        <p:spPr>
          <a:xfrm flipH="1">
            <a:off x="10188097" y="5162776"/>
            <a:ext cx="8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Sep’21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91EA09-198F-4CFA-A3C5-148886046C27}"/>
              </a:ext>
            </a:extLst>
          </p:cNvPr>
          <p:cNvSpPr txBox="1"/>
          <p:nvPr/>
        </p:nvSpPr>
        <p:spPr>
          <a:xfrm flipH="1">
            <a:off x="7270500" y="5162776"/>
            <a:ext cx="113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June’21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4F7471E-A199-4780-B06A-DD527CFE49D6}"/>
              </a:ext>
            </a:extLst>
          </p:cNvPr>
          <p:cNvSpPr txBox="1"/>
          <p:nvPr/>
        </p:nvSpPr>
        <p:spPr>
          <a:xfrm flipH="1">
            <a:off x="4188720" y="5162776"/>
            <a:ext cx="113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March’21</a:t>
            </a:r>
          </a:p>
        </p:txBody>
      </p:sp>
      <p:pic>
        <p:nvPicPr>
          <p:cNvPr id="11" name="Image 6">
            <a:extLst>
              <a:ext uri="{FF2B5EF4-FFF2-40B4-BE49-F238E27FC236}">
                <a16:creationId xmlns:a16="http://schemas.microsoft.com/office/drawing/2014/main" id="{317A56DD-64BE-6D4A-84DB-5285AE55F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0107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1AD67-71AC-4084-998C-21F52552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>
                <a:solidFill>
                  <a:schemeClr val="bg1"/>
                </a:solidFill>
              </a:rPr>
              <a:t>Risk </a:t>
            </a:r>
            <a:r>
              <a:rPr lang="fr-FR" b="1" u="sng" err="1">
                <a:solidFill>
                  <a:schemeClr val="bg1"/>
                </a:solidFill>
              </a:rPr>
              <a:t>analysis</a:t>
            </a:r>
            <a:r>
              <a:rPr lang="fr-FR" b="1" u="sng">
                <a:solidFill>
                  <a:schemeClr val="bg1"/>
                </a:solidFill>
              </a:rPr>
              <a:t> – </a:t>
            </a:r>
            <a:r>
              <a:rPr lang="fr-FR" b="1" u="sng" err="1">
                <a:solidFill>
                  <a:schemeClr val="bg1"/>
                </a:solidFill>
              </a:rPr>
              <a:t>Maruti</a:t>
            </a:r>
            <a:r>
              <a:rPr lang="fr-FR" b="1" u="sng">
                <a:solidFill>
                  <a:schemeClr val="bg1"/>
                </a:solidFill>
              </a:rPr>
              <a:t> Chemicals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B8BADC-5804-4B6E-BD9B-7A0A2DEA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690688"/>
            <a:ext cx="5183822" cy="51088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D544814-D5BF-4E70-BFF3-20E70BE67A7E}"/>
              </a:ext>
            </a:extLst>
          </p:cNvPr>
          <p:cNvSpPr txBox="1"/>
          <p:nvPr/>
        </p:nvSpPr>
        <p:spPr>
          <a:xfrm>
            <a:off x="8262302" y="4797980"/>
            <a:ext cx="3362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Bad </a:t>
            </a:r>
            <a:r>
              <a:rPr lang="fr-FR" err="1">
                <a:solidFill>
                  <a:schemeClr val="bg1"/>
                </a:solidFill>
              </a:rPr>
              <a:t>relationship</a:t>
            </a:r>
            <a:r>
              <a:rPr lang="fr-FR">
                <a:solidFill>
                  <a:schemeClr val="bg1"/>
                </a:solidFill>
              </a:rPr>
              <a:t> score !</a:t>
            </a:r>
          </a:p>
          <a:p>
            <a:r>
              <a:rPr lang="fr-FR" sz="1200">
                <a:solidFill>
                  <a:schemeClr val="bg1"/>
                </a:solidFill>
              </a:rPr>
              <a:t>A new </a:t>
            </a:r>
            <a:r>
              <a:rPr lang="fr-FR" sz="1200" err="1">
                <a:solidFill>
                  <a:schemeClr val="bg1"/>
                </a:solidFill>
              </a:rPr>
              <a:t>beginning</a:t>
            </a:r>
            <a:r>
              <a:rPr lang="fr-FR" sz="1200">
                <a:solidFill>
                  <a:schemeClr val="bg1"/>
                </a:solidFill>
              </a:rPr>
              <a:t> = new </a:t>
            </a:r>
            <a:r>
              <a:rPr lang="fr-FR" sz="1200" err="1">
                <a:solidFill>
                  <a:schemeClr val="bg1"/>
                </a:solidFill>
              </a:rPr>
              <a:t>relationship</a:t>
            </a:r>
            <a:endParaRPr lang="fr-FR" sz="120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489062-B5DF-4394-99C9-48636CAB1608}"/>
              </a:ext>
            </a:extLst>
          </p:cNvPr>
          <p:cNvSpPr txBox="1"/>
          <p:nvPr/>
        </p:nvSpPr>
        <p:spPr>
          <a:xfrm>
            <a:off x="7988300" y="2796442"/>
            <a:ext cx="3639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Bad </a:t>
            </a:r>
            <a:r>
              <a:rPr lang="fr-FR" err="1">
                <a:solidFill>
                  <a:schemeClr val="bg1"/>
                </a:solidFill>
              </a:rPr>
              <a:t>environmental</a:t>
            </a:r>
            <a:r>
              <a:rPr lang="fr-FR">
                <a:solidFill>
                  <a:schemeClr val="bg1"/>
                </a:solidFill>
              </a:rPr>
              <a:t> score !</a:t>
            </a:r>
          </a:p>
          <a:p>
            <a:r>
              <a:rPr lang="fr-FR" sz="1400" dirty="0" err="1">
                <a:solidFill>
                  <a:schemeClr val="bg1"/>
                </a:solidFill>
              </a:rPr>
              <a:t>Need</a:t>
            </a:r>
            <a:r>
              <a:rPr lang="fr-FR" sz="1400">
                <a:solidFill>
                  <a:schemeClr val="bg1"/>
                </a:solidFill>
              </a:rPr>
              <a:t> to </a:t>
            </a:r>
            <a:r>
              <a:rPr lang="fr-FR" sz="1400" err="1">
                <a:solidFill>
                  <a:schemeClr val="bg1"/>
                </a:solidFill>
              </a:rPr>
              <a:t>understand</a:t>
            </a:r>
            <a:r>
              <a:rPr lang="fr-FR" sz="1400">
                <a:solidFill>
                  <a:schemeClr val="bg1"/>
                </a:solidFill>
              </a:rPr>
              <a:t> new </a:t>
            </a:r>
            <a:r>
              <a:rPr lang="fr-FR" sz="1400" err="1">
                <a:solidFill>
                  <a:schemeClr val="bg1"/>
                </a:solidFill>
              </a:rPr>
              <a:t>regulations</a:t>
            </a:r>
            <a:r>
              <a:rPr lang="fr-FR" sz="1400">
                <a:solidFill>
                  <a:schemeClr val="bg1"/>
                </a:solidFill>
              </a:rPr>
              <a:t> in </a:t>
            </a:r>
            <a:r>
              <a:rPr lang="fr-FR" sz="1400" err="1">
                <a:solidFill>
                  <a:schemeClr val="bg1"/>
                </a:solidFill>
              </a:rPr>
              <a:t>India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898599F-7247-4955-8C0E-0FD23C5A9797}"/>
              </a:ext>
            </a:extLst>
          </p:cNvPr>
          <p:cNvSpPr txBox="1"/>
          <p:nvPr/>
        </p:nvSpPr>
        <p:spPr>
          <a:xfrm>
            <a:off x="162560" y="5618480"/>
            <a:ext cx="330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Good performance score</a:t>
            </a:r>
          </a:p>
          <a:p>
            <a:r>
              <a:rPr lang="fr-FR" sz="1200" err="1">
                <a:solidFill>
                  <a:schemeClr val="bg1"/>
                </a:solidFill>
              </a:rPr>
              <a:t>Already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popular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vendor</a:t>
            </a:r>
            <a:r>
              <a:rPr lang="fr-FR" sz="1200">
                <a:solidFill>
                  <a:schemeClr val="bg1"/>
                </a:solidFill>
              </a:rPr>
              <a:t> in local </a:t>
            </a:r>
            <a:r>
              <a:rPr lang="fr-FR" sz="1200" err="1">
                <a:solidFill>
                  <a:schemeClr val="bg1"/>
                </a:solidFill>
              </a:rPr>
              <a:t>market</a:t>
            </a:r>
            <a:endParaRPr lang="fr-FR" sz="120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8D2FC3-1886-43DF-B6FF-814AF108614D}"/>
              </a:ext>
            </a:extLst>
          </p:cNvPr>
          <p:cNvSpPr txBox="1"/>
          <p:nvPr/>
        </p:nvSpPr>
        <p:spPr>
          <a:xfrm>
            <a:off x="325120" y="1781900"/>
            <a:ext cx="3596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No high </a:t>
            </a:r>
            <a:r>
              <a:rPr lang="fr-FR" err="1">
                <a:solidFill>
                  <a:schemeClr val="bg1"/>
                </a:solidFill>
              </a:rPr>
              <a:t>risk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supply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chain</a:t>
            </a:r>
            <a:r>
              <a:rPr lang="fr-FR">
                <a:solidFill>
                  <a:schemeClr val="bg1"/>
                </a:solidFill>
              </a:rPr>
              <a:t> disruption </a:t>
            </a:r>
            <a:r>
              <a:rPr lang="fr-FR" err="1">
                <a:solidFill>
                  <a:schemeClr val="bg1"/>
                </a:solidFill>
              </a:rPr>
              <a:t>factors</a:t>
            </a:r>
            <a:endParaRPr lang="fr-FR">
              <a:solidFill>
                <a:schemeClr val="bg1"/>
              </a:solidFill>
            </a:endParaRPr>
          </a:p>
          <a:p>
            <a:r>
              <a:rPr lang="fr-FR" sz="1200">
                <a:solidFill>
                  <a:schemeClr val="bg1"/>
                </a:solidFill>
              </a:rPr>
              <a:t>Stable </a:t>
            </a:r>
            <a:r>
              <a:rPr lang="fr-FR" sz="1200" err="1">
                <a:solidFill>
                  <a:schemeClr val="bg1"/>
                </a:solidFill>
              </a:rPr>
              <a:t>delivery</a:t>
            </a:r>
            <a:r>
              <a:rPr lang="fr-FR" sz="1200">
                <a:solidFill>
                  <a:schemeClr val="bg1"/>
                </a:solidFill>
              </a:rPr>
              <a:t> can </a:t>
            </a:r>
            <a:r>
              <a:rPr lang="fr-FR" sz="1200" err="1">
                <a:solidFill>
                  <a:schemeClr val="bg1"/>
                </a:solidFill>
              </a:rPr>
              <a:t>be</a:t>
            </a:r>
            <a:r>
              <a:rPr lang="fr-FR" sz="1200">
                <a:solidFill>
                  <a:schemeClr val="bg1"/>
                </a:solidFill>
              </a:rPr>
              <a:t> </a:t>
            </a:r>
            <a:r>
              <a:rPr lang="fr-FR" sz="1200" err="1">
                <a:solidFill>
                  <a:schemeClr val="bg1"/>
                </a:solidFill>
              </a:rPr>
              <a:t>expected</a:t>
            </a:r>
            <a:endParaRPr lang="fr-FR" sz="1200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1047B5AD-1C5D-0A4F-98F1-730D8C171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50433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habits&#10;&#10;Description générée automatiquement">
            <a:extLst>
              <a:ext uri="{FF2B5EF4-FFF2-40B4-BE49-F238E27FC236}">
                <a16:creationId xmlns:a16="http://schemas.microsoft.com/office/drawing/2014/main" id="{08105DAD-F5DA-4CE4-8F1D-71D8A8BC3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25844" y="293990"/>
            <a:ext cx="2270760" cy="1320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0B10326-6C44-4838-9348-E4D04776A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44016" y="1614790"/>
            <a:ext cx="1624260" cy="1522744"/>
          </a:xfrm>
          <a:prstGeom prst="rect">
            <a:avLst/>
          </a:prstGeom>
        </p:spPr>
      </p:pic>
      <p:pic>
        <p:nvPicPr>
          <p:cNvPr id="6" name="Image 5" descr="Une image contenant intérieur, photo, assis, sombre&#10;&#10;Description générée automatiquement">
            <a:extLst>
              <a:ext uri="{FF2B5EF4-FFF2-40B4-BE49-F238E27FC236}">
                <a16:creationId xmlns:a16="http://schemas.microsoft.com/office/drawing/2014/main" id="{56AF4FB9-AAB4-4B95-8CD5-13F600B76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18965" y="1598347"/>
            <a:ext cx="1624260" cy="1624260"/>
          </a:xfrm>
          <a:prstGeom prst="rect">
            <a:avLst/>
          </a:prstGeom>
        </p:spPr>
      </p:pic>
      <p:pic>
        <p:nvPicPr>
          <p:cNvPr id="7" name="Image 6" descr="Une image contenant assis, lumière, table, dessin&#10;&#10;Description générée automatiquement">
            <a:extLst>
              <a:ext uri="{FF2B5EF4-FFF2-40B4-BE49-F238E27FC236}">
                <a16:creationId xmlns:a16="http://schemas.microsoft.com/office/drawing/2014/main" id="{D6012FA8-0673-4C25-848D-00B0043F6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0800000" flipV="1">
            <a:off x="9611904" y="199722"/>
            <a:ext cx="1281021" cy="17080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2EAB28A-8F00-4663-B0D0-5A99CE3D26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470" y="0"/>
            <a:ext cx="6256779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DDCC75-F0FB-433D-911F-729931F0D5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1308" y="3654690"/>
            <a:ext cx="5940691" cy="3209925"/>
          </a:xfrm>
          <a:prstGeom prst="rect">
            <a:avLst/>
          </a:prstGeom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7A6B44BE-78F6-B04A-9C0A-8AD2A853C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10313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336894-BC41-44BF-9676-FEF9EEB9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FR" sz="5400" b="1">
                <a:ea typeface="+mj-lt"/>
                <a:cs typeface="+mj-lt"/>
              </a:rPr>
              <a:t>TABLE OF CONTENTS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A7FBA1-EB10-4445-A79A-3E97D314E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fr-FR" sz="2400">
                <a:cs typeface="Calibri"/>
              </a:rPr>
              <a:t>1. Introduction</a:t>
            </a:r>
          </a:p>
          <a:p>
            <a:pPr marL="0" indent="0">
              <a:buNone/>
            </a:pPr>
            <a:r>
              <a:rPr lang="fr-FR" sz="2400">
                <a:cs typeface="Calibri"/>
              </a:rPr>
              <a:t>2. Vision statement</a:t>
            </a:r>
          </a:p>
          <a:p>
            <a:pPr marL="0" indent="0">
              <a:buNone/>
            </a:pPr>
            <a:r>
              <a:rPr lang="fr-FR" sz="2400">
                <a:cs typeface="Calibri"/>
              </a:rPr>
              <a:t>3. Commercial strategy</a:t>
            </a:r>
          </a:p>
          <a:p>
            <a:pPr marL="0" indent="0">
              <a:buNone/>
            </a:pPr>
            <a:r>
              <a:rPr lang="fr-FR" sz="2400">
                <a:cs typeface="Calibri"/>
              </a:rPr>
              <a:t>4. Sales plan</a:t>
            </a:r>
          </a:p>
          <a:p>
            <a:pPr marL="0" indent="0">
              <a:buNone/>
            </a:pPr>
            <a:r>
              <a:rPr lang="fr-FR" sz="2400">
                <a:cs typeface="Calibri"/>
              </a:rPr>
              <a:t>5. Purchasing strategy</a:t>
            </a:r>
          </a:p>
          <a:p>
            <a:pPr marL="0" indent="0">
              <a:buNone/>
            </a:pPr>
            <a:r>
              <a:rPr lang="fr-FR" sz="2400">
                <a:cs typeface="Calibri"/>
              </a:rPr>
              <a:t>6. Conclusion </a:t>
            </a:r>
          </a:p>
          <a:p>
            <a:pPr marL="0" indent="0">
              <a:buNone/>
            </a:pP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723F8382-1809-4C45-83F1-07E880CF4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31647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490D69-1D80-4EC3-ABE8-1785DB1B0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25105"/>
            <a:ext cx="5976593" cy="3245996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u="sng">
                <a:solidFill>
                  <a:schemeClr val="bg1"/>
                </a:solidFill>
              </a:rPr>
              <a:t>STRENGTH</a:t>
            </a:r>
          </a:p>
          <a:p>
            <a:r>
              <a:rPr lang="fr-FR">
                <a:solidFill>
                  <a:schemeClr val="bg1"/>
                </a:solidFill>
              </a:rPr>
              <a:t>Access to </a:t>
            </a:r>
            <a:r>
              <a:rPr lang="fr-FR" err="1">
                <a:solidFill>
                  <a:schemeClr val="bg1"/>
                </a:solidFill>
              </a:rPr>
              <a:t>resources</a:t>
            </a: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Location</a:t>
            </a:r>
          </a:p>
          <a:p>
            <a:r>
              <a:rPr lang="fr-FR">
                <a:solidFill>
                  <a:schemeClr val="bg1"/>
                </a:solidFill>
              </a:rPr>
              <a:t>International network</a:t>
            </a:r>
          </a:p>
          <a:p>
            <a:r>
              <a:rPr lang="fr-FR" err="1">
                <a:solidFill>
                  <a:schemeClr val="bg1"/>
                </a:solidFill>
              </a:rPr>
              <a:t>Reputation</a:t>
            </a:r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C6AAF9-1959-4928-9D48-0EBFFB889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3271101"/>
            <a:ext cx="5976594" cy="3561794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u="sng">
                <a:solidFill>
                  <a:schemeClr val="bg1"/>
                </a:solidFill>
              </a:rPr>
              <a:t>OPPORTUNITY</a:t>
            </a:r>
          </a:p>
          <a:p>
            <a:r>
              <a:rPr lang="fr-FR">
                <a:solidFill>
                  <a:schemeClr val="bg1"/>
                </a:solidFill>
              </a:rPr>
              <a:t>Niché </a:t>
            </a:r>
            <a:r>
              <a:rPr lang="fr-FR" err="1">
                <a:solidFill>
                  <a:schemeClr val="bg1"/>
                </a:solidFill>
              </a:rPr>
              <a:t>product</a:t>
            </a: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New international </a:t>
            </a:r>
            <a:r>
              <a:rPr lang="fr-FR" err="1">
                <a:solidFill>
                  <a:schemeClr val="bg1"/>
                </a:solidFill>
              </a:rPr>
              <a:t>market</a:t>
            </a:r>
            <a:endParaRPr lang="fr-FR">
              <a:solidFill>
                <a:schemeClr val="bg1"/>
              </a:solidFill>
            </a:endParaRPr>
          </a:p>
          <a:p>
            <a:r>
              <a:rPr lang="fr-FR" err="1">
                <a:solidFill>
                  <a:schemeClr val="bg1"/>
                </a:solidFill>
              </a:rPr>
              <a:t>Competitive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price</a:t>
            </a: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International network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66C63FA-D05B-4E2D-AFB3-77111FA55AB8}"/>
              </a:ext>
            </a:extLst>
          </p:cNvPr>
          <p:cNvSpPr txBox="1">
            <a:spLocks/>
          </p:cNvSpPr>
          <p:nvPr/>
        </p:nvSpPr>
        <p:spPr>
          <a:xfrm>
            <a:off x="5976592" y="0"/>
            <a:ext cx="6215408" cy="3271101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solidFill>
                  <a:schemeClr val="bg1"/>
                </a:solidFill>
              </a:rPr>
              <a:t>WEAKNESS</a:t>
            </a:r>
          </a:p>
          <a:p>
            <a:r>
              <a:rPr lang="fr-FR">
                <a:solidFill>
                  <a:schemeClr val="bg1"/>
                </a:solidFill>
              </a:rPr>
              <a:t>New supplier in new country</a:t>
            </a:r>
          </a:p>
          <a:p>
            <a:r>
              <a:rPr lang="fr-FR" err="1">
                <a:solidFill>
                  <a:schemeClr val="bg1"/>
                </a:solidFill>
              </a:rPr>
              <a:t>Complex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regulatory</a:t>
            </a:r>
            <a:r>
              <a:rPr lang="fr-FR">
                <a:solidFill>
                  <a:schemeClr val="bg1"/>
                </a:solidFill>
              </a:rPr>
              <a:t> issues</a:t>
            </a:r>
          </a:p>
          <a:p>
            <a:r>
              <a:rPr lang="fr-FR">
                <a:solidFill>
                  <a:schemeClr val="bg1"/>
                </a:solidFill>
              </a:rPr>
              <a:t>New </a:t>
            </a:r>
            <a:r>
              <a:rPr lang="fr-FR" err="1">
                <a:solidFill>
                  <a:schemeClr val="bg1"/>
                </a:solidFill>
              </a:rPr>
              <a:t>vendor</a:t>
            </a:r>
            <a:r>
              <a:rPr lang="fr-FR">
                <a:solidFill>
                  <a:schemeClr val="bg1"/>
                </a:solidFill>
              </a:rPr>
              <a:t> qualification</a:t>
            </a:r>
          </a:p>
          <a:p>
            <a:endParaRPr lang="fr-FR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07A1FA6-68A7-4FC9-8E1A-F0715591925B}"/>
              </a:ext>
            </a:extLst>
          </p:cNvPr>
          <p:cNvSpPr txBox="1">
            <a:spLocks/>
          </p:cNvSpPr>
          <p:nvPr/>
        </p:nvSpPr>
        <p:spPr>
          <a:xfrm>
            <a:off x="5976592" y="3271101"/>
            <a:ext cx="6215408" cy="35617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>
                <a:solidFill>
                  <a:schemeClr val="bg1"/>
                </a:solidFill>
              </a:rPr>
              <a:t>THREAT</a:t>
            </a:r>
          </a:p>
          <a:p>
            <a:r>
              <a:rPr lang="fr-FR">
                <a:solidFill>
                  <a:schemeClr val="bg1"/>
                </a:solidFill>
              </a:rPr>
              <a:t>New </a:t>
            </a:r>
            <a:r>
              <a:rPr lang="fr-FR" err="1">
                <a:solidFill>
                  <a:schemeClr val="bg1"/>
                </a:solidFill>
              </a:rPr>
              <a:t>regulations</a:t>
            </a: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New </a:t>
            </a:r>
            <a:r>
              <a:rPr lang="fr-FR" err="1">
                <a:solidFill>
                  <a:schemeClr val="bg1"/>
                </a:solidFill>
              </a:rPr>
              <a:t>laws</a:t>
            </a: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Return </a:t>
            </a:r>
            <a:r>
              <a:rPr lang="fr-FR" err="1">
                <a:solidFill>
                  <a:schemeClr val="bg1"/>
                </a:solidFill>
              </a:rPr>
              <a:t>policies</a:t>
            </a:r>
            <a:endParaRPr lang="fr-FR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ABB73FE-64AC-0140-89D7-DD6021DE4278}"/>
              </a:ext>
            </a:extLst>
          </p:cNvPr>
          <p:cNvSpPr/>
          <p:nvPr/>
        </p:nvSpPr>
        <p:spPr>
          <a:xfrm>
            <a:off x="5294995" y="2501660"/>
            <a:ext cx="681597" cy="769441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algn="ctr"/>
            <a:r>
              <a:rPr lang="fr-FR" altLang="zh-CN" sz="4400" b="1" dirty="0">
                <a:solidFill>
                  <a:schemeClr val="bg1"/>
                </a:solidFill>
                <a:latin typeface="+mj-lt"/>
              </a:rPr>
              <a:t>S</a:t>
            </a:r>
            <a:endParaRPr lang="zh-CN" altLang="en-US" sz="4400" b="1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7102DD-B41E-BA4D-B909-60B41258591E}"/>
              </a:ext>
            </a:extLst>
          </p:cNvPr>
          <p:cNvSpPr/>
          <p:nvPr/>
        </p:nvSpPr>
        <p:spPr>
          <a:xfrm>
            <a:off x="11510403" y="2501659"/>
            <a:ext cx="681597" cy="769441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W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B03C60-385A-6D41-B9A1-C1D3E649E61E}"/>
              </a:ext>
            </a:extLst>
          </p:cNvPr>
          <p:cNvSpPr/>
          <p:nvPr/>
        </p:nvSpPr>
        <p:spPr>
          <a:xfrm>
            <a:off x="5294995" y="6088559"/>
            <a:ext cx="681597" cy="769441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algn="ctr"/>
            <a:r>
              <a:rPr lang="fr-FR" altLang="zh-CN" sz="4400" b="1" dirty="0">
                <a:solidFill>
                  <a:schemeClr val="bg1"/>
                </a:solidFill>
                <a:latin typeface="+mj-lt"/>
              </a:rPr>
              <a:t>O</a:t>
            </a:r>
            <a:endParaRPr lang="zh-CN" altLang="en-US" sz="4400" b="1" dirty="0"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4144BC-834B-0D4A-96C3-B8EA13AA75C6}"/>
              </a:ext>
            </a:extLst>
          </p:cNvPr>
          <p:cNvSpPr/>
          <p:nvPr/>
        </p:nvSpPr>
        <p:spPr>
          <a:xfrm>
            <a:off x="11510402" y="6107358"/>
            <a:ext cx="681597" cy="769441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algn="ctr"/>
            <a:r>
              <a:rPr lang="fr-FR" altLang="zh-CN" sz="4400" b="1" dirty="0">
                <a:solidFill>
                  <a:schemeClr val="bg1"/>
                </a:solidFill>
                <a:latin typeface="+mj-lt"/>
              </a:rPr>
              <a:t>T</a:t>
            </a:r>
            <a:endParaRPr lang="zh-CN" altLang="en-US" sz="4400" b="1" dirty="0">
              <a:latin typeface="+mj-lt"/>
            </a:endParaRPr>
          </a:p>
        </p:txBody>
      </p:sp>
      <p:pic>
        <p:nvPicPr>
          <p:cNvPr id="11" name="Image 6">
            <a:extLst>
              <a:ext uri="{FF2B5EF4-FFF2-40B4-BE49-F238E27FC236}">
                <a16:creationId xmlns:a16="http://schemas.microsoft.com/office/drawing/2014/main" id="{0E624701-349B-0143-A44A-D45E43DC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26139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D427111-9041-9646-AA33-09BCFAE6685A}"/>
              </a:ext>
            </a:extLst>
          </p:cNvPr>
          <p:cNvSpPr txBox="1"/>
          <p:nvPr/>
        </p:nvSpPr>
        <p:spPr>
          <a:xfrm>
            <a:off x="812797" y="469233"/>
            <a:ext cx="334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Helvetica" pitchFamily="2" charset="0"/>
                <a:ea typeface="+mn-lt"/>
                <a:cs typeface="+mn-lt"/>
              </a:rPr>
              <a:t>Category Vision</a:t>
            </a:r>
            <a:endParaRPr kumimoji="1" lang="zh-CN" altLang="en-US" sz="3200">
              <a:latin typeface="Helvetica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04FD95-0B7D-3348-A956-F9C11E412E57}"/>
              </a:ext>
            </a:extLst>
          </p:cNvPr>
          <p:cNvSpPr txBox="1"/>
          <p:nvPr/>
        </p:nvSpPr>
        <p:spPr>
          <a:xfrm>
            <a:off x="914400" y="3429000"/>
            <a:ext cx="2081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+mn-lt"/>
                <a:cs typeface="+mn-lt"/>
              </a:rPr>
              <a:t>Supplier Optimization</a:t>
            </a:r>
            <a:endParaRPr kumimoji="1" lang="zh-CN" altLang="en-US" sz="2400"/>
          </a:p>
        </p:txBody>
      </p:sp>
      <p:grpSp>
        <p:nvGrpSpPr>
          <p:cNvPr id="13" name="组 4">
            <a:extLst>
              <a:ext uri="{FF2B5EF4-FFF2-40B4-BE49-F238E27FC236}">
                <a16:creationId xmlns:a16="http://schemas.microsoft.com/office/drawing/2014/main" id="{9D041220-7C15-BD4A-A685-BCE5A3836AEC}"/>
              </a:ext>
            </a:extLst>
          </p:cNvPr>
          <p:cNvGrpSpPr/>
          <p:nvPr/>
        </p:nvGrpSpPr>
        <p:grpSpPr>
          <a:xfrm>
            <a:off x="1052978" y="1673599"/>
            <a:ext cx="1569539" cy="1789576"/>
            <a:chOff x="749712" y="954740"/>
            <a:chExt cx="2149714" cy="1875919"/>
          </a:xfrm>
        </p:grpSpPr>
        <p:grpSp>
          <p:nvGrpSpPr>
            <p:cNvPr id="14" name="组 5">
              <a:extLst>
                <a:ext uri="{FF2B5EF4-FFF2-40B4-BE49-F238E27FC236}">
                  <a16:creationId xmlns:a16="http://schemas.microsoft.com/office/drawing/2014/main" id="{B9EBC443-1524-CD4B-9A08-09F5B55000F7}"/>
                </a:ext>
              </a:extLst>
            </p:cNvPr>
            <p:cNvGrpSpPr/>
            <p:nvPr/>
          </p:nvGrpSpPr>
          <p:grpSpPr>
            <a:xfrm rot="20835666">
              <a:off x="749712" y="954740"/>
              <a:ext cx="1391640" cy="1426603"/>
              <a:chOff x="4536374" y="770182"/>
              <a:chExt cx="2959118" cy="2576250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剪去单角的矩形 43">
                <a:extLst>
                  <a:ext uri="{FF2B5EF4-FFF2-40B4-BE49-F238E27FC236}">
                    <a16:creationId xmlns:a16="http://schemas.microsoft.com/office/drawing/2014/main" id="{1218BB44-EEC4-0444-8458-EEC2A54FE0FD}"/>
                  </a:ext>
                </a:extLst>
              </p:cNvPr>
              <p:cNvSpPr/>
              <p:nvPr/>
            </p:nvSpPr>
            <p:spPr>
              <a:xfrm>
                <a:off x="4536374" y="783771"/>
                <a:ext cx="2959118" cy="2562661"/>
              </a:xfrm>
              <a:prstGeom prst="snip1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直角三角形 44">
                <a:extLst>
                  <a:ext uri="{FF2B5EF4-FFF2-40B4-BE49-F238E27FC236}">
                    <a16:creationId xmlns:a16="http://schemas.microsoft.com/office/drawing/2014/main" id="{5A286915-3333-CB47-B566-FD882DA5B7B7}"/>
                  </a:ext>
                </a:extLst>
              </p:cNvPr>
              <p:cNvSpPr/>
              <p:nvPr/>
            </p:nvSpPr>
            <p:spPr>
              <a:xfrm rot="21363412">
                <a:off x="7022432" y="770182"/>
                <a:ext cx="447122" cy="446541"/>
              </a:xfrm>
              <a:prstGeom prst="rtTriangl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 6">
              <a:extLst>
                <a:ext uri="{FF2B5EF4-FFF2-40B4-BE49-F238E27FC236}">
                  <a16:creationId xmlns:a16="http://schemas.microsoft.com/office/drawing/2014/main" id="{335F1E47-8544-FD45-B2D8-A05CBEC98494}"/>
                </a:ext>
              </a:extLst>
            </p:cNvPr>
            <p:cNvGrpSpPr/>
            <p:nvPr/>
          </p:nvGrpSpPr>
          <p:grpSpPr>
            <a:xfrm rot="18470414">
              <a:off x="1184283" y="1115517"/>
              <a:ext cx="1522303" cy="1907982"/>
              <a:chOff x="66231" y="3232992"/>
              <a:chExt cx="1509549" cy="1891998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组 7">
                <a:extLst>
                  <a:ext uri="{FF2B5EF4-FFF2-40B4-BE49-F238E27FC236}">
                    <a16:creationId xmlns:a16="http://schemas.microsoft.com/office/drawing/2014/main" id="{D73EA55B-7862-8B49-9EE4-B66B824B9B8C}"/>
                  </a:ext>
                </a:extLst>
              </p:cNvPr>
              <p:cNvGrpSpPr/>
              <p:nvPr/>
            </p:nvGrpSpPr>
            <p:grpSpPr>
              <a:xfrm rot="16663435">
                <a:off x="-240753" y="3539976"/>
                <a:ext cx="1178086" cy="564117"/>
                <a:chOff x="-687977" y="4441558"/>
                <a:chExt cx="1178086" cy="564117"/>
              </a:xfrm>
            </p:grpSpPr>
            <p:sp>
              <p:nvSpPr>
                <p:cNvPr id="40" name="Freeform 70">
                  <a:extLst>
                    <a:ext uri="{FF2B5EF4-FFF2-40B4-BE49-F238E27FC236}">
                      <a16:creationId xmlns:a16="http://schemas.microsoft.com/office/drawing/2014/main" id="{B2AC8CF8-03D4-3240-A746-6F903CFD2E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07898">
                  <a:off x="-623540" y="4441558"/>
                  <a:ext cx="53407" cy="15708"/>
                </a:xfrm>
                <a:custGeom>
                  <a:avLst/>
                  <a:gdLst>
                    <a:gd name="T0" fmla="*/ 2 w 17"/>
                    <a:gd name="T1" fmla="*/ 5 h 5"/>
                    <a:gd name="T2" fmla="*/ 2 w 17"/>
                    <a:gd name="T3" fmla="*/ 5 h 5"/>
                    <a:gd name="T4" fmla="*/ 0 w 17"/>
                    <a:gd name="T5" fmla="*/ 4 h 5"/>
                    <a:gd name="T6" fmla="*/ 0 w 17"/>
                    <a:gd name="T7" fmla="*/ 2 h 5"/>
                    <a:gd name="T8" fmla="*/ 0 w 17"/>
                    <a:gd name="T9" fmla="*/ 2 h 5"/>
                    <a:gd name="T10" fmla="*/ 0 w 17"/>
                    <a:gd name="T11" fmla="*/ 0 h 5"/>
                    <a:gd name="T12" fmla="*/ 2 w 17"/>
                    <a:gd name="T13" fmla="*/ 0 h 5"/>
                    <a:gd name="T14" fmla="*/ 13 w 17"/>
                    <a:gd name="T15" fmla="*/ 0 h 5"/>
                    <a:gd name="T16" fmla="*/ 13 w 17"/>
                    <a:gd name="T17" fmla="*/ 0 h 5"/>
                    <a:gd name="T18" fmla="*/ 16 w 17"/>
                    <a:gd name="T19" fmla="*/ 0 h 5"/>
                    <a:gd name="T20" fmla="*/ 17 w 17"/>
                    <a:gd name="T21" fmla="*/ 2 h 5"/>
                    <a:gd name="T22" fmla="*/ 17 w 17"/>
                    <a:gd name="T23" fmla="*/ 2 h 5"/>
                    <a:gd name="T24" fmla="*/ 16 w 17"/>
                    <a:gd name="T25" fmla="*/ 4 h 5"/>
                    <a:gd name="T26" fmla="*/ 13 w 17"/>
                    <a:gd name="T27" fmla="*/ 5 h 5"/>
                    <a:gd name="T28" fmla="*/ 2 w 17"/>
                    <a:gd name="T2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" h="5">
                      <a:moveTo>
                        <a:pt x="2" y="5"/>
                      </a:move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7" y="2"/>
                      </a:lnTo>
                      <a:lnTo>
                        <a:pt x="17" y="2"/>
                      </a:lnTo>
                      <a:lnTo>
                        <a:pt x="16" y="4"/>
                      </a:lnTo>
                      <a:lnTo>
                        <a:pt x="13" y="5"/>
                      </a:lnTo>
                      <a:lnTo>
                        <a:pt x="2" y="5"/>
                      </a:lnTo>
                      <a:close/>
                    </a:path>
                  </a:pathLst>
                </a:custGeom>
                <a:solidFill>
                  <a:srgbClr val="648C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71">
                  <a:extLst>
                    <a:ext uri="{FF2B5EF4-FFF2-40B4-BE49-F238E27FC236}">
                      <a16:creationId xmlns:a16="http://schemas.microsoft.com/office/drawing/2014/main" id="{353A92EC-B08C-EA46-81A2-C19DA9542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07898">
                  <a:off x="-687977" y="4718537"/>
                  <a:ext cx="1178086" cy="97390"/>
                </a:xfrm>
                <a:custGeom>
                  <a:avLst/>
                  <a:gdLst>
                    <a:gd name="T0" fmla="*/ 19 w 375"/>
                    <a:gd name="T1" fmla="*/ 31 h 31"/>
                    <a:gd name="T2" fmla="*/ 19 w 375"/>
                    <a:gd name="T3" fmla="*/ 31 h 31"/>
                    <a:gd name="T4" fmla="*/ 11 w 375"/>
                    <a:gd name="T5" fmla="*/ 31 h 31"/>
                    <a:gd name="T6" fmla="*/ 5 w 375"/>
                    <a:gd name="T7" fmla="*/ 28 h 31"/>
                    <a:gd name="T8" fmla="*/ 1 w 375"/>
                    <a:gd name="T9" fmla="*/ 24 h 31"/>
                    <a:gd name="T10" fmla="*/ 0 w 375"/>
                    <a:gd name="T11" fmla="*/ 18 h 31"/>
                    <a:gd name="T12" fmla="*/ 0 w 375"/>
                    <a:gd name="T13" fmla="*/ 18 h 31"/>
                    <a:gd name="T14" fmla="*/ 1 w 375"/>
                    <a:gd name="T15" fmla="*/ 13 h 31"/>
                    <a:gd name="T16" fmla="*/ 5 w 375"/>
                    <a:gd name="T17" fmla="*/ 9 h 31"/>
                    <a:gd name="T18" fmla="*/ 11 w 375"/>
                    <a:gd name="T19" fmla="*/ 6 h 31"/>
                    <a:gd name="T20" fmla="*/ 19 w 375"/>
                    <a:gd name="T21" fmla="*/ 5 h 31"/>
                    <a:gd name="T22" fmla="*/ 355 w 375"/>
                    <a:gd name="T23" fmla="*/ 0 h 31"/>
                    <a:gd name="T24" fmla="*/ 355 w 375"/>
                    <a:gd name="T25" fmla="*/ 0 h 31"/>
                    <a:gd name="T26" fmla="*/ 363 w 375"/>
                    <a:gd name="T27" fmla="*/ 0 h 31"/>
                    <a:gd name="T28" fmla="*/ 369 w 375"/>
                    <a:gd name="T29" fmla="*/ 2 h 31"/>
                    <a:gd name="T30" fmla="*/ 373 w 375"/>
                    <a:gd name="T31" fmla="*/ 6 h 31"/>
                    <a:gd name="T32" fmla="*/ 375 w 375"/>
                    <a:gd name="T33" fmla="*/ 12 h 31"/>
                    <a:gd name="T34" fmla="*/ 375 w 375"/>
                    <a:gd name="T35" fmla="*/ 12 h 31"/>
                    <a:gd name="T36" fmla="*/ 373 w 375"/>
                    <a:gd name="T37" fmla="*/ 17 h 31"/>
                    <a:gd name="T38" fmla="*/ 370 w 375"/>
                    <a:gd name="T39" fmla="*/ 21 h 31"/>
                    <a:gd name="T40" fmla="*/ 363 w 375"/>
                    <a:gd name="T41" fmla="*/ 24 h 31"/>
                    <a:gd name="T42" fmla="*/ 356 w 375"/>
                    <a:gd name="T43" fmla="*/ 25 h 31"/>
                    <a:gd name="T44" fmla="*/ 19 w 375"/>
                    <a:gd name="T45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75" h="31">
                      <a:moveTo>
                        <a:pt x="19" y="31"/>
                      </a:moveTo>
                      <a:lnTo>
                        <a:pt x="19" y="31"/>
                      </a:lnTo>
                      <a:lnTo>
                        <a:pt x="11" y="31"/>
                      </a:lnTo>
                      <a:lnTo>
                        <a:pt x="5" y="28"/>
                      </a:lnTo>
                      <a:lnTo>
                        <a:pt x="1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" y="13"/>
                      </a:lnTo>
                      <a:lnTo>
                        <a:pt x="5" y="9"/>
                      </a:lnTo>
                      <a:lnTo>
                        <a:pt x="11" y="6"/>
                      </a:lnTo>
                      <a:lnTo>
                        <a:pt x="19" y="5"/>
                      </a:lnTo>
                      <a:lnTo>
                        <a:pt x="355" y="0"/>
                      </a:lnTo>
                      <a:lnTo>
                        <a:pt x="355" y="0"/>
                      </a:lnTo>
                      <a:lnTo>
                        <a:pt x="363" y="0"/>
                      </a:lnTo>
                      <a:lnTo>
                        <a:pt x="369" y="2"/>
                      </a:lnTo>
                      <a:lnTo>
                        <a:pt x="373" y="6"/>
                      </a:lnTo>
                      <a:lnTo>
                        <a:pt x="375" y="12"/>
                      </a:lnTo>
                      <a:lnTo>
                        <a:pt x="375" y="12"/>
                      </a:lnTo>
                      <a:lnTo>
                        <a:pt x="373" y="17"/>
                      </a:lnTo>
                      <a:lnTo>
                        <a:pt x="370" y="21"/>
                      </a:lnTo>
                      <a:lnTo>
                        <a:pt x="363" y="24"/>
                      </a:lnTo>
                      <a:lnTo>
                        <a:pt x="356" y="25"/>
                      </a:lnTo>
                      <a:lnTo>
                        <a:pt x="19" y="31"/>
                      </a:lnTo>
                      <a:close/>
                    </a:path>
                  </a:pathLst>
                </a:custGeom>
                <a:solidFill>
                  <a:srgbClr val="243E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72">
                  <a:extLst>
                    <a:ext uri="{FF2B5EF4-FFF2-40B4-BE49-F238E27FC236}">
                      <a16:creationId xmlns:a16="http://schemas.microsoft.com/office/drawing/2014/main" id="{CBB027D1-F655-6F43-8021-2174ABD212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07898">
                  <a:off x="-619299" y="4707420"/>
                  <a:ext cx="1055566" cy="125662"/>
                </a:xfrm>
                <a:custGeom>
                  <a:avLst/>
                  <a:gdLst>
                    <a:gd name="T0" fmla="*/ 16 w 336"/>
                    <a:gd name="T1" fmla="*/ 40 h 40"/>
                    <a:gd name="T2" fmla="*/ 16 w 336"/>
                    <a:gd name="T3" fmla="*/ 40 h 40"/>
                    <a:gd name="T4" fmla="*/ 9 w 336"/>
                    <a:gd name="T5" fmla="*/ 38 h 40"/>
                    <a:gd name="T6" fmla="*/ 4 w 336"/>
                    <a:gd name="T7" fmla="*/ 34 h 40"/>
                    <a:gd name="T8" fmla="*/ 1 w 336"/>
                    <a:gd name="T9" fmla="*/ 29 h 40"/>
                    <a:gd name="T10" fmla="*/ 0 w 336"/>
                    <a:gd name="T11" fmla="*/ 23 h 40"/>
                    <a:gd name="T12" fmla="*/ 0 w 336"/>
                    <a:gd name="T13" fmla="*/ 23 h 40"/>
                    <a:gd name="T14" fmla="*/ 1 w 336"/>
                    <a:gd name="T15" fmla="*/ 17 h 40"/>
                    <a:gd name="T16" fmla="*/ 4 w 336"/>
                    <a:gd name="T17" fmla="*/ 11 h 40"/>
                    <a:gd name="T18" fmla="*/ 9 w 336"/>
                    <a:gd name="T19" fmla="*/ 7 h 40"/>
                    <a:gd name="T20" fmla="*/ 16 w 336"/>
                    <a:gd name="T21" fmla="*/ 6 h 40"/>
                    <a:gd name="T22" fmla="*/ 318 w 336"/>
                    <a:gd name="T23" fmla="*/ 0 h 40"/>
                    <a:gd name="T24" fmla="*/ 318 w 336"/>
                    <a:gd name="T25" fmla="*/ 0 h 40"/>
                    <a:gd name="T26" fmla="*/ 325 w 336"/>
                    <a:gd name="T27" fmla="*/ 2 h 40"/>
                    <a:gd name="T28" fmla="*/ 330 w 336"/>
                    <a:gd name="T29" fmla="*/ 6 h 40"/>
                    <a:gd name="T30" fmla="*/ 334 w 336"/>
                    <a:gd name="T31" fmla="*/ 11 h 40"/>
                    <a:gd name="T32" fmla="*/ 336 w 336"/>
                    <a:gd name="T33" fmla="*/ 17 h 40"/>
                    <a:gd name="T34" fmla="*/ 336 w 336"/>
                    <a:gd name="T35" fmla="*/ 17 h 40"/>
                    <a:gd name="T36" fmla="*/ 334 w 336"/>
                    <a:gd name="T37" fmla="*/ 23 h 40"/>
                    <a:gd name="T38" fmla="*/ 330 w 336"/>
                    <a:gd name="T39" fmla="*/ 29 h 40"/>
                    <a:gd name="T40" fmla="*/ 325 w 336"/>
                    <a:gd name="T41" fmla="*/ 33 h 40"/>
                    <a:gd name="T42" fmla="*/ 318 w 336"/>
                    <a:gd name="T43" fmla="*/ 34 h 40"/>
                    <a:gd name="T44" fmla="*/ 16 w 336"/>
                    <a:gd name="T45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36" h="40">
                      <a:moveTo>
                        <a:pt x="16" y="40"/>
                      </a:moveTo>
                      <a:lnTo>
                        <a:pt x="16" y="40"/>
                      </a:lnTo>
                      <a:lnTo>
                        <a:pt x="9" y="38"/>
                      </a:lnTo>
                      <a:lnTo>
                        <a:pt x="4" y="34"/>
                      </a:lnTo>
                      <a:lnTo>
                        <a:pt x="1" y="2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17"/>
                      </a:lnTo>
                      <a:lnTo>
                        <a:pt x="4" y="11"/>
                      </a:lnTo>
                      <a:lnTo>
                        <a:pt x="9" y="7"/>
                      </a:lnTo>
                      <a:lnTo>
                        <a:pt x="16" y="6"/>
                      </a:lnTo>
                      <a:lnTo>
                        <a:pt x="318" y="0"/>
                      </a:lnTo>
                      <a:lnTo>
                        <a:pt x="318" y="0"/>
                      </a:lnTo>
                      <a:lnTo>
                        <a:pt x="325" y="2"/>
                      </a:lnTo>
                      <a:lnTo>
                        <a:pt x="330" y="6"/>
                      </a:lnTo>
                      <a:lnTo>
                        <a:pt x="334" y="11"/>
                      </a:lnTo>
                      <a:lnTo>
                        <a:pt x="336" y="17"/>
                      </a:lnTo>
                      <a:lnTo>
                        <a:pt x="336" y="17"/>
                      </a:lnTo>
                      <a:lnTo>
                        <a:pt x="334" y="23"/>
                      </a:lnTo>
                      <a:lnTo>
                        <a:pt x="330" y="29"/>
                      </a:lnTo>
                      <a:lnTo>
                        <a:pt x="325" y="33"/>
                      </a:lnTo>
                      <a:lnTo>
                        <a:pt x="318" y="34"/>
                      </a:lnTo>
                      <a:lnTo>
                        <a:pt x="16" y="40"/>
                      </a:lnTo>
                      <a:close/>
                    </a:path>
                  </a:pathLst>
                </a:custGeom>
                <a:solidFill>
                  <a:srgbClr val="E4A5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73">
                  <a:extLst>
                    <a:ext uri="{FF2B5EF4-FFF2-40B4-BE49-F238E27FC236}">
                      <a16:creationId xmlns:a16="http://schemas.microsoft.com/office/drawing/2014/main" id="{BE2129D3-A3BF-4D4F-988C-50C47026E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07898">
                  <a:off x="-57637" y="4858020"/>
                  <a:ext cx="392695" cy="147655"/>
                </a:xfrm>
                <a:custGeom>
                  <a:avLst/>
                  <a:gdLst>
                    <a:gd name="T0" fmla="*/ 120 w 125"/>
                    <a:gd name="T1" fmla="*/ 35 h 47"/>
                    <a:gd name="T2" fmla="*/ 99 w 125"/>
                    <a:gd name="T3" fmla="*/ 46 h 47"/>
                    <a:gd name="T4" fmla="*/ 8 w 125"/>
                    <a:gd name="T5" fmla="*/ 47 h 47"/>
                    <a:gd name="T6" fmla="*/ 8 w 125"/>
                    <a:gd name="T7" fmla="*/ 47 h 47"/>
                    <a:gd name="T8" fmla="*/ 6 w 125"/>
                    <a:gd name="T9" fmla="*/ 45 h 47"/>
                    <a:gd name="T10" fmla="*/ 0 w 125"/>
                    <a:gd name="T11" fmla="*/ 41 h 47"/>
                    <a:gd name="T12" fmla="*/ 76 w 125"/>
                    <a:gd name="T13" fmla="*/ 39 h 47"/>
                    <a:gd name="T14" fmla="*/ 76 w 125"/>
                    <a:gd name="T15" fmla="*/ 39 h 47"/>
                    <a:gd name="T16" fmla="*/ 77 w 125"/>
                    <a:gd name="T17" fmla="*/ 37 h 47"/>
                    <a:gd name="T18" fmla="*/ 80 w 125"/>
                    <a:gd name="T19" fmla="*/ 28 h 47"/>
                    <a:gd name="T20" fmla="*/ 81 w 125"/>
                    <a:gd name="T21" fmla="*/ 23 h 47"/>
                    <a:gd name="T22" fmla="*/ 81 w 125"/>
                    <a:gd name="T23" fmla="*/ 16 h 47"/>
                    <a:gd name="T24" fmla="*/ 80 w 125"/>
                    <a:gd name="T25" fmla="*/ 8 h 47"/>
                    <a:gd name="T26" fmla="*/ 77 w 125"/>
                    <a:gd name="T27" fmla="*/ 1 h 47"/>
                    <a:gd name="T28" fmla="*/ 120 w 125"/>
                    <a:gd name="T29" fmla="*/ 0 h 47"/>
                    <a:gd name="T30" fmla="*/ 120 w 125"/>
                    <a:gd name="T31" fmla="*/ 0 h 47"/>
                    <a:gd name="T32" fmla="*/ 122 w 125"/>
                    <a:gd name="T33" fmla="*/ 4 h 47"/>
                    <a:gd name="T34" fmla="*/ 125 w 125"/>
                    <a:gd name="T35" fmla="*/ 11 h 47"/>
                    <a:gd name="T36" fmla="*/ 125 w 125"/>
                    <a:gd name="T37" fmla="*/ 16 h 47"/>
                    <a:gd name="T38" fmla="*/ 125 w 125"/>
                    <a:gd name="T39" fmla="*/ 23 h 47"/>
                    <a:gd name="T40" fmla="*/ 123 w 125"/>
                    <a:gd name="T41" fmla="*/ 28 h 47"/>
                    <a:gd name="T42" fmla="*/ 120 w 125"/>
                    <a:gd name="T43" fmla="*/ 35 h 47"/>
                    <a:gd name="T44" fmla="*/ 120 w 125"/>
                    <a:gd name="T45" fmla="*/ 3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5" h="47">
                      <a:moveTo>
                        <a:pt x="120" y="35"/>
                      </a:moveTo>
                      <a:lnTo>
                        <a:pt x="99" y="46"/>
                      </a:lnTo>
                      <a:lnTo>
                        <a:pt x="8" y="47"/>
                      </a:lnTo>
                      <a:lnTo>
                        <a:pt x="8" y="47"/>
                      </a:lnTo>
                      <a:lnTo>
                        <a:pt x="6" y="45"/>
                      </a:lnTo>
                      <a:lnTo>
                        <a:pt x="0" y="41"/>
                      </a:lnTo>
                      <a:lnTo>
                        <a:pt x="76" y="39"/>
                      </a:lnTo>
                      <a:lnTo>
                        <a:pt x="76" y="39"/>
                      </a:lnTo>
                      <a:lnTo>
                        <a:pt x="77" y="37"/>
                      </a:lnTo>
                      <a:lnTo>
                        <a:pt x="80" y="28"/>
                      </a:lnTo>
                      <a:lnTo>
                        <a:pt x="81" y="23"/>
                      </a:lnTo>
                      <a:lnTo>
                        <a:pt x="81" y="16"/>
                      </a:lnTo>
                      <a:lnTo>
                        <a:pt x="80" y="8"/>
                      </a:lnTo>
                      <a:lnTo>
                        <a:pt x="77" y="1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2" y="4"/>
                      </a:lnTo>
                      <a:lnTo>
                        <a:pt x="125" y="11"/>
                      </a:lnTo>
                      <a:lnTo>
                        <a:pt x="125" y="16"/>
                      </a:lnTo>
                      <a:lnTo>
                        <a:pt x="125" y="23"/>
                      </a:lnTo>
                      <a:lnTo>
                        <a:pt x="123" y="28"/>
                      </a:lnTo>
                      <a:lnTo>
                        <a:pt x="120" y="35"/>
                      </a:lnTo>
                      <a:lnTo>
                        <a:pt x="120" y="35"/>
                      </a:lnTo>
                      <a:close/>
                    </a:path>
                  </a:pathLst>
                </a:custGeom>
                <a:solidFill>
                  <a:srgbClr val="243E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86">
                <a:extLst>
                  <a:ext uri="{FF2B5EF4-FFF2-40B4-BE49-F238E27FC236}">
                    <a16:creationId xmlns:a16="http://schemas.microsoft.com/office/drawing/2014/main" id="{F80FB382-4475-5D4F-853E-C0FD43933A69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490238" y="3692437"/>
                <a:ext cx="1024150" cy="1432553"/>
              </a:xfrm>
              <a:custGeom>
                <a:avLst/>
                <a:gdLst>
                  <a:gd name="T0" fmla="*/ 283 w 326"/>
                  <a:gd name="T1" fmla="*/ 1 h 456"/>
                  <a:gd name="T2" fmla="*/ 290 w 326"/>
                  <a:gd name="T3" fmla="*/ 208 h 456"/>
                  <a:gd name="T4" fmla="*/ 0 w 326"/>
                  <a:gd name="T5" fmla="*/ 380 h 456"/>
                  <a:gd name="T6" fmla="*/ 1 w 326"/>
                  <a:gd name="T7" fmla="*/ 420 h 456"/>
                  <a:gd name="T8" fmla="*/ 1 w 326"/>
                  <a:gd name="T9" fmla="*/ 420 h 456"/>
                  <a:gd name="T10" fmla="*/ 8 w 326"/>
                  <a:gd name="T11" fmla="*/ 433 h 456"/>
                  <a:gd name="T12" fmla="*/ 21 w 326"/>
                  <a:gd name="T13" fmla="*/ 440 h 456"/>
                  <a:gd name="T14" fmla="*/ 23 w 326"/>
                  <a:gd name="T15" fmla="*/ 440 h 456"/>
                  <a:gd name="T16" fmla="*/ 44 w 326"/>
                  <a:gd name="T17" fmla="*/ 456 h 456"/>
                  <a:gd name="T18" fmla="*/ 66 w 326"/>
                  <a:gd name="T19" fmla="*/ 437 h 456"/>
                  <a:gd name="T20" fmla="*/ 147 w 326"/>
                  <a:gd name="T21" fmla="*/ 434 h 456"/>
                  <a:gd name="T22" fmla="*/ 147 w 326"/>
                  <a:gd name="T23" fmla="*/ 434 h 456"/>
                  <a:gd name="T24" fmla="*/ 146 w 326"/>
                  <a:gd name="T25" fmla="*/ 425 h 456"/>
                  <a:gd name="T26" fmla="*/ 148 w 326"/>
                  <a:gd name="T27" fmla="*/ 417 h 456"/>
                  <a:gd name="T28" fmla="*/ 151 w 326"/>
                  <a:gd name="T29" fmla="*/ 413 h 456"/>
                  <a:gd name="T30" fmla="*/ 158 w 326"/>
                  <a:gd name="T31" fmla="*/ 406 h 456"/>
                  <a:gd name="T32" fmla="*/ 162 w 326"/>
                  <a:gd name="T33" fmla="*/ 405 h 456"/>
                  <a:gd name="T34" fmla="*/ 170 w 326"/>
                  <a:gd name="T35" fmla="*/ 403 h 456"/>
                  <a:gd name="T36" fmla="*/ 181 w 326"/>
                  <a:gd name="T37" fmla="*/ 406 h 456"/>
                  <a:gd name="T38" fmla="*/ 220 w 326"/>
                  <a:gd name="T39" fmla="*/ 424 h 456"/>
                  <a:gd name="T40" fmla="*/ 221 w 326"/>
                  <a:gd name="T41" fmla="*/ 428 h 456"/>
                  <a:gd name="T42" fmla="*/ 218 w 326"/>
                  <a:gd name="T43" fmla="*/ 429 h 456"/>
                  <a:gd name="T44" fmla="*/ 217 w 326"/>
                  <a:gd name="T45" fmla="*/ 428 h 456"/>
                  <a:gd name="T46" fmla="*/ 179 w 326"/>
                  <a:gd name="T47" fmla="*/ 410 h 456"/>
                  <a:gd name="T48" fmla="*/ 170 w 326"/>
                  <a:gd name="T49" fmla="*/ 409 h 456"/>
                  <a:gd name="T50" fmla="*/ 164 w 326"/>
                  <a:gd name="T51" fmla="*/ 409 h 456"/>
                  <a:gd name="T52" fmla="*/ 158 w 326"/>
                  <a:gd name="T53" fmla="*/ 413 h 456"/>
                  <a:gd name="T54" fmla="*/ 152 w 326"/>
                  <a:gd name="T55" fmla="*/ 418 h 456"/>
                  <a:gd name="T56" fmla="*/ 152 w 326"/>
                  <a:gd name="T57" fmla="*/ 433 h 456"/>
                  <a:gd name="T58" fmla="*/ 152 w 326"/>
                  <a:gd name="T59" fmla="*/ 434 h 456"/>
                  <a:gd name="T60" fmla="*/ 164 w 326"/>
                  <a:gd name="T61" fmla="*/ 434 h 456"/>
                  <a:gd name="T62" fmla="*/ 164 w 326"/>
                  <a:gd name="T63" fmla="*/ 424 h 456"/>
                  <a:gd name="T64" fmla="*/ 169 w 326"/>
                  <a:gd name="T65" fmla="*/ 420 h 456"/>
                  <a:gd name="T66" fmla="*/ 173 w 326"/>
                  <a:gd name="T67" fmla="*/ 417 h 456"/>
                  <a:gd name="T68" fmla="*/ 178 w 326"/>
                  <a:gd name="T69" fmla="*/ 417 h 456"/>
                  <a:gd name="T70" fmla="*/ 216 w 326"/>
                  <a:gd name="T71" fmla="*/ 433 h 456"/>
                  <a:gd name="T72" fmla="*/ 227 w 326"/>
                  <a:gd name="T73" fmla="*/ 434 h 456"/>
                  <a:gd name="T74" fmla="*/ 245 w 326"/>
                  <a:gd name="T75" fmla="*/ 432 h 456"/>
                  <a:gd name="T76" fmla="*/ 326 w 326"/>
                  <a:gd name="T77" fmla="*/ 421 h 456"/>
                  <a:gd name="T78" fmla="*/ 324 w 326"/>
                  <a:gd name="T79" fmla="*/ 397 h 456"/>
                  <a:gd name="T80" fmla="*/ 321 w 326"/>
                  <a:gd name="T81" fmla="*/ 244 h 456"/>
                  <a:gd name="T82" fmla="*/ 321 w 326"/>
                  <a:gd name="T83" fmla="*/ 237 h 456"/>
                  <a:gd name="T84" fmla="*/ 316 w 326"/>
                  <a:gd name="T85" fmla="*/ 102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6" h="456">
                    <a:moveTo>
                      <a:pt x="313" y="0"/>
                    </a:moveTo>
                    <a:lnTo>
                      <a:pt x="283" y="1"/>
                    </a:lnTo>
                    <a:lnTo>
                      <a:pt x="289" y="198"/>
                    </a:lnTo>
                    <a:lnTo>
                      <a:pt x="290" y="208"/>
                    </a:lnTo>
                    <a:lnTo>
                      <a:pt x="295" y="360"/>
                    </a:lnTo>
                    <a:lnTo>
                      <a:pt x="0" y="380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4" y="428"/>
                    </a:lnTo>
                    <a:lnTo>
                      <a:pt x="8" y="433"/>
                    </a:lnTo>
                    <a:lnTo>
                      <a:pt x="13" y="437"/>
                    </a:lnTo>
                    <a:lnTo>
                      <a:pt x="21" y="440"/>
                    </a:lnTo>
                    <a:lnTo>
                      <a:pt x="21" y="440"/>
                    </a:lnTo>
                    <a:lnTo>
                      <a:pt x="23" y="440"/>
                    </a:lnTo>
                    <a:lnTo>
                      <a:pt x="44" y="438"/>
                    </a:lnTo>
                    <a:lnTo>
                      <a:pt x="44" y="456"/>
                    </a:lnTo>
                    <a:lnTo>
                      <a:pt x="67" y="456"/>
                    </a:lnTo>
                    <a:lnTo>
                      <a:pt x="66" y="437"/>
                    </a:lnTo>
                    <a:lnTo>
                      <a:pt x="147" y="434"/>
                    </a:lnTo>
                    <a:lnTo>
                      <a:pt x="147" y="434"/>
                    </a:lnTo>
                    <a:lnTo>
                      <a:pt x="147" y="434"/>
                    </a:lnTo>
                    <a:lnTo>
                      <a:pt x="147" y="434"/>
                    </a:lnTo>
                    <a:lnTo>
                      <a:pt x="146" y="430"/>
                    </a:lnTo>
                    <a:lnTo>
                      <a:pt x="146" y="425"/>
                    </a:lnTo>
                    <a:lnTo>
                      <a:pt x="147" y="421"/>
                    </a:lnTo>
                    <a:lnTo>
                      <a:pt x="148" y="417"/>
                    </a:lnTo>
                    <a:lnTo>
                      <a:pt x="148" y="417"/>
                    </a:lnTo>
                    <a:lnTo>
                      <a:pt x="151" y="413"/>
                    </a:lnTo>
                    <a:lnTo>
                      <a:pt x="154" y="409"/>
                    </a:lnTo>
                    <a:lnTo>
                      <a:pt x="158" y="406"/>
                    </a:lnTo>
                    <a:lnTo>
                      <a:pt x="162" y="405"/>
                    </a:lnTo>
                    <a:lnTo>
                      <a:pt x="162" y="405"/>
                    </a:lnTo>
                    <a:lnTo>
                      <a:pt x="170" y="403"/>
                    </a:lnTo>
                    <a:lnTo>
                      <a:pt x="170" y="403"/>
                    </a:lnTo>
                    <a:lnTo>
                      <a:pt x="175" y="403"/>
                    </a:lnTo>
                    <a:lnTo>
                      <a:pt x="181" y="406"/>
                    </a:lnTo>
                    <a:lnTo>
                      <a:pt x="220" y="424"/>
                    </a:lnTo>
                    <a:lnTo>
                      <a:pt x="220" y="424"/>
                    </a:lnTo>
                    <a:lnTo>
                      <a:pt x="221" y="425"/>
                    </a:lnTo>
                    <a:lnTo>
                      <a:pt x="221" y="428"/>
                    </a:lnTo>
                    <a:lnTo>
                      <a:pt x="221" y="428"/>
                    </a:lnTo>
                    <a:lnTo>
                      <a:pt x="218" y="429"/>
                    </a:lnTo>
                    <a:lnTo>
                      <a:pt x="218" y="429"/>
                    </a:lnTo>
                    <a:lnTo>
                      <a:pt x="217" y="428"/>
                    </a:lnTo>
                    <a:lnTo>
                      <a:pt x="179" y="410"/>
                    </a:lnTo>
                    <a:lnTo>
                      <a:pt x="179" y="410"/>
                    </a:lnTo>
                    <a:lnTo>
                      <a:pt x="175" y="409"/>
                    </a:lnTo>
                    <a:lnTo>
                      <a:pt x="170" y="409"/>
                    </a:lnTo>
                    <a:lnTo>
                      <a:pt x="170" y="409"/>
                    </a:lnTo>
                    <a:lnTo>
                      <a:pt x="164" y="409"/>
                    </a:lnTo>
                    <a:lnTo>
                      <a:pt x="164" y="409"/>
                    </a:lnTo>
                    <a:lnTo>
                      <a:pt x="158" y="413"/>
                    </a:lnTo>
                    <a:lnTo>
                      <a:pt x="152" y="418"/>
                    </a:lnTo>
                    <a:lnTo>
                      <a:pt x="152" y="418"/>
                    </a:lnTo>
                    <a:lnTo>
                      <a:pt x="151" y="426"/>
                    </a:lnTo>
                    <a:lnTo>
                      <a:pt x="152" y="433"/>
                    </a:lnTo>
                    <a:lnTo>
                      <a:pt x="152" y="433"/>
                    </a:lnTo>
                    <a:lnTo>
                      <a:pt x="152" y="434"/>
                    </a:lnTo>
                    <a:lnTo>
                      <a:pt x="164" y="434"/>
                    </a:lnTo>
                    <a:lnTo>
                      <a:pt x="164" y="434"/>
                    </a:lnTo>
                    <a:lnTo>
                      <a:pt x="163" y="429"/>
                    </a:lnTo>
                    <a:lnTo>
                      <a:pt x="164" y="424"/>
                    </a:lnTo>
                    <a:lnTo>
                      <a:pt x="164" y="424"/>
                    </a:lnTo>
                    <a:lnTo>
                      <a:pt x="169" y="420"/>
                    </a:lnTo>
                    <a:lnTo>
                      <a:pt x="173" y="417"/>
                    </a:lnTo>
                    <a:lnTo>
                      <a:pt x="173" y="417"/>
                    </a:lnTo>
                    <a:lnTo>
                      <a:pt x="178" y="417"/>
                    </a:lnTo>
                    <a:lnTo>
                      <a:pt x="178" y="417"/>
                    </a:lnTo>
                    <a:lnTo>
                      <a:pt x="185" y="418"/>
                    </a:lnTo>
                    <a:lnTo>
                      <a:pt x="216" y="433"/>
                    </a:lnTo>
                    <a:lnTo>
                      <a:pt x="227" y="432"/>
                    </a:lnTo>
                    <a:lnTo>
                      <a:pt x="227" y="434"/>
                    </a:lnTo>
                    <a:lnTo>
                      <a:pt x="245" y="434"/>
                    </a:lnTo>
                    <a:lnTo>
                      <a:pt x="245" y="432"/>
                    </a:lnTo>
                    <a:lnTo>
                      <a:pt x="326" y="429"/>
                    </a:lnTo>
                    <a:lnTo>
                      <a:pt x="326" y="421"/>
                    </a:lnTo>
                    <a:lnTo>
                      <a:pt x="325" y="422"/>
                    </a:lnTo>
                    <a:lnTo>
                      <a:pt x="324" y="397"/>
                    </a:lnTo>
                    <a:lnTo>
                      <a:pt x="326" y="397"/>
                    </a:lnTo>
                    <a:lnTo>
                      <a:pt x="321" y="244"/>
                    </a:lnTo>
                    <a:lnTo>
                      <a:pt x="321" y="237"/>
                    </a:lnTo>
                    <a:lnTo>
                      <a:pt x="321" y="237"/>
                    </a:lnTo>
                    <a:lnTo>
                      <a:pt x="317" y="102"/>
                    </a:lnTo>
                    <a:lnTo>
                      <a:pt x="316" y="102"/>
                    </a:lnTo>
                    <a:lnTo>
                      <a:pt x="3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Freeform 90">
                <a:extLst>
                  <a:ext uri="{FF2B5EF4-FFF2-40B4-BE49-F238E27FC236}">
                    <a16:creationId xmlns:a16="http://schemas.microsoft.com/office/drawing/2014/main" id="{12421AE9-48DD-4547-BEDF-5E7F050E4B47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471431" y="3538123"/>
                <a:ext cx="1061849" cy="1319456"/>
              </a:xfrm>
              <a:custGeom>
                <a:avLst/>
                <a:gdLst>
                  <a:gd name="T0" fmla="*/ 0 w 338"/>
                  <a:gd name="T1" fmla="*/ 31 h 420"/>
                  <a:gd name="T2" fmla="*/ 13 w 338"/>
                  <a:gd name="T3" fmla="*/ 420 h 420"/>
                  <a:gd name="T4" fmla="*/ 338 w 338"/>
                  <a:gd name="T5" fmla="*/ 398 h 420"/>
                  <a:gd name="T6" fmla="*/ 325 w 338"/>
                  <a:gd name="T7" fmla="*/ 0 h 420"/>
                  <a:gd name="T8" fmla="*/ 20 w 338"/>
                  <a:gd name="T9" fmla="*/ 11 h 420"/>
                  <a:gd name="T10" fmla="*/ 20 w 338"/>
                  <a:gd name="T11" fmla="*/ 11 h 420"/>
                  <a:gd name="T12" fmla="*/ 12 w 338"/>
                  <a:gd name="T13" fmla="*/ 13 h 420"/>
                  <a:gd name="T14" fmla="*/ 5 w 338"/>
                  <a:gd name="T15" fmla="*/ 17 h 420"/>
                  <a:gd name="T16" fmla="*/ 1 w 338"/>
                  <a:gd name="T17" fmla="*/ 23 h 420"/>
                  <a:gd name="T18" fmla="*/ 1 w 338"/>
                  <a:gd name="T19" fmla="*/ 27 h 420"/>
                  <a:gd name="T20" fmla="*/ 0 w 338"/>
                  <a:gd name="T21" fmla="*/ 31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8" h="420">
                    <a:moveTo>
                      <a:pt x="0" y="31"/>
                    </a:moveTo>
                    <a:lnTo>
                      <a:pt x="13" y="420"/>
                    </a:lnTo>
                    <a:lnTo>
                      <a:pt x="338" y="398"/>
                    </a:lnTo>
                    <a:lnTo>
                      <a:pt x="325" y="0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12" y="13"/>
                    </a:lnTo>
                    <a:lnTo>
                      <a:pt x="5" y="17"/>
                    </a:lnTo>
                    <a:lnTo>
                      <a:pt x="1" y="23"/>
                    </a:lnTo>
                    <a:lnTo>
                      <a:pt x="1" y="27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45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Freeform 91">
                <a:extLst>
                  <a:ext uri="{FF2B5EF4-FFF2-40B4-BE49-F238E27FC236}">
                    <a16:creationId xmlns:a16="http://schemas.microsoft.com/office/drawing/2014/main" id="{CAAF3CC4-9214-8C47-8032-4C87FE359B78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471431" y="3538123"/>
                <a:ext cx="1061849" cy="1319456"/>
              </a:xfrm>
              <a:custGeom>
                <a:avLst/>
                <a:gdLst>
                  <a:gd name="T0" fmla="*/ 0 w 338"/>
                  <a:gd name="T1" fmla="*/ 31 h 420"/>
                  <a:gd name="T2" fmla="*/ 13 w 338"/>
                  <a:gd name="T3" fmla="*/ 420 h 420"/>
                  <a:gd name="T4" fmla="*/ 338 w 338"/>
                  <a:gd name="T5" fmla="*/ 398 h 420"/>
                  <a:gd name="T6" fmla="*/ 325 w 338"/>
                  <a:gd name="T7" fmla="*/ 0 h 420"/>
                  <a:gd name="T8" fmla="*/ 20 w 338"/>
                  <a:gd name="T9" fmla="*/ 11 h 420"/>
                  <a:gd name="T10" fmla="*/ 20 w 338"/>
                  <a:gd name="T11" fmla="*/ 11 h 420"/>
                  <a:gd name="T12" fmla="*/ 12 w 338"/>
                  <a:gd name="T13" fmla="*/ 13 h 420"/>
                  <a:gd name="T14" fmla="*/ 5 w 338"/>
                  <a:gd name="T15" fmla="*/ 17 h 420"/>
                  <a:gd name="T16" fmla="*/ 1 w 338"/>
                  <a:gd name="T17" fmla="*/ 23 h 420"/>
                  <a:gd name="T18" fmla="*/ 1 w 338"/>
                  <a:gd name="T19" fmla="*/ 27 h 420"/>
                  <a:gd name="T20" fmla="*/ 0 w 338"/>
                  <a:gd name="T21" fmla="*/ 31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8" h="420">
                    <a:moveTo>
                      <a:pt x="0" y="31"/>
                    </a:moveTo>
                    <a:lnTo>
                      <a:pt x="13" y="420"/>
                    </a:lnTo>
                    <a:lnTo>
                      <a:pt x="338" y="398"/>
                    </a:lnTo>
                    <a:lnTo>
                      <a:pt x="325" y="0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12" y="13"/>
                    </a:lnTo>
                    <a:lnTo>
                      <a:pt x="5" y="17"/>
                    </a:lnTo>
                    <a:lnTo>
                      <a:pt x="1" y="23"/>
                    </a:lnTo>
                    <a:lnTo>
                      <a:pt x="1" y="27"/>
                    </a:lnTo>
                    <a:lnTo>
                      <a:pt x="0" y="3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Freeform 92">
                <a:extLst>
                  <a:ext uri="{FF2B5EF4-FFF2-40B4-BE49-F238E27FC236}">
                    <a16:creationId xmlns:a16="http://schemas.microsoft.com/office/drawing/2014/main" id="{81A570FE-9A06-B943-A9D1-2A6321FDB97D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540979" y="3306783"/>
                <a:ext cx="97390" cy="1281756"/>
              </a:xfrm>
              <a:custGeom>
                <a:avLst/>
                <a:gdLst>
                  <a:gd name="T0" fmla="*/ 1 w 31"/>
                  <a:gd name="T1" fmla="*/ 19 h 408"/>
                  <a:gd name="T2" fmla="*/ 0 w 31"/>
                  <a:gd name="T3" fmla="*/ 19 h 408"/>
                  <a:gd name="T4" fmla="*/ 13 w 31"/>
                  <a:gd name="T5" fmla="*/ 408 h 408"/>
                  <a:gd name="T6" fmla="*/ 31 w 31"/>
                  <a:gd name="T7" fmla="*/ 406 h 408"/>
                  <a:gd name="T8" fmla="*/ 17 w 31"/>
                  <a:gd name="T9" fmla="*/ 0 h 408"/>
                  <a:gd name="T10" fmla="*/ 17 w 31"/>
                  <a:gd name="T11" fmla="*/ 0 h 408"/>
                  <a:gd name="T12" fmla="*/ 10 w 31"/>
                  <a:gd name="T13" fmla="*/ 1 h 408"/>
                  <a:gd name="T14" fmla="*/ 5 w 31"/>
                  <a:gd name="T15" fmla="*/ 5 h 408"/>
                  <a:gd name="T16" fmla="*/ 1 w 31"/>
                  <a:gd name="T17" fmla="*/ 12 h 408"/>
                  <a:gd name="T18" fmla="*/ 1 w 31"/>
                  <a:gd name="T19" fmla="*/ 19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08">
                    <a:moveTo>
                      <a:pt x="1" y="19"/>
                    </a:moveTo>
                    <a:lnTo>
                      <a:pt x="0" y="19"/>
                    </a:lnTo>
                    <a:lnTo>
                      <a:pt x="13" y="408"/>
                    </a:lnTo>
                    <a:lnTo>
                      <a:pt x="31" y="406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0" y="1"/>
                    </a:lnTo>
                    <a:lnTo>
                      <a:pt x="5" y="5"/>
                    </a:lnTo>
                    <a:lnTo>
                      <a:pt x="1" y="12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53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Freeform 93">
                <a:extLst>
                  <a:ext uri="{FF2B5EF4-FFF2-40B4-BE49-F238E27FC236}">
                    <a16:creationId xmlns:a16="http://schemas.microsoft.com/office/drawing/2014/main" id="{8B181212-79A9-7442-B6F6-F24984EA4924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540979" y="3306783"/>
                <a:ext cx="97390" cy="1281756"/>
              </a:xfrm>
              <a:custGeom>
                <a:avLst/>
                <a:gdLst>
                  <a:gd name="T0" fmla="*/ 1 w 31"/>
                  <a:gd name="T1" fmla="*/ 19 h 408"/>
                  <a:gd name="T2" fmla="*/ 0 w 31"/>
                  <a:gd name="T3" fmla="*/ 19 h 408"/>
                  <a:gd name="T4" fmla="*/ 13 w 31"/>
                  <a:gd name="T5" fmla="*/ 408 h 408"/>
                  <a:gd name="T6" fmla="*/ 31 w 31"/>
                  <a:gd name="T7" fmla="*/ 406 h 408"/>
                  <a:gd name="T8" fmla="*/ 17 w 31"/>
                  <a:gd name="T9" fmla="*/ 0 h 408"/>
                  <a:gd name="T10" fmla="*/ 17 w 31"/>
                  <a:gd name="T11" fmla="*/ 0 h 408"/>
                  <a:gd name="T12" fmla="*/ 10 w 31"/>
                  <a:gd name="T13" fmla="*/ 1 h 408"/>
                  <a:gd name="T14" fmla="*/ 5 w 31"/>
                  <a:gd name="T15" fmla="*/ 5 h 408"/>
                  <a:gd name="T16" fmla="*/ 1 w 31"/>
                  <a:gd name="T17" fmla="*/ 12 h 408"/>
                  <a:gd name="T18" fmla="*/ 1 w 31"/>
                  <a:gd name="T19" fmla="*/ 19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08">
                    <a:moveTo>
                      <a:pt x="1" y="19"/>
                    </a:moveTo>
                    <a:lnTo>
                      <a:pt x="0" y="19"/>
                    </a:lnTo>
                    <a:lnTo>
                      <a:pt x="13" y="408"/>
                    </a:lnTo>
                    <a:lnTo>
                      <a:pt x="31" y="406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0" y="1"/>
                    </a:lnTo>
                    <a:lnTo>
                      <a:pt x="5" y="5"/>
                    </a:lnTo>
                    <a:lnTo>
                      <a:pt x="1" y="12"/>
                    </a:lnTo>
                    <a:lnTo>
                      <a:pt x="1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Freeform 94">
                <a:extLst>
                  <a:ext uri="{FF2B5EF4-FFF2-40B4-BE49-F238E27FC236}">
                    <a16:creationId xmlns:a16="http://schemas.microsoft.com/office/drawing/2014/main" id="{465DEB8D-99BC-6D4F-BCE2-EF052E8726B0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168683" y="4682995"/>
                <a:ext cx="999017" cy="131945"/>
              </a:xfrm>
              <a:custGeom>
                <a:avLst/>
                <a:gdLst>
                  <a:gd name="T0" fmla="*/ 0 w 318"/>
                  <a:gd name="T1" fmla="*/ 27 h 42"/>
                  <a:gd name="T2" fmla="*/ 0 w 318"/>
                  <a:gd name="T3" fmla="*/ 27 h 42"/>
                  <a:gd name="T4" fmla="*/ 2 w 318"/>
                  <a:gd name="T5" fmla="*/ 32 h 42"/>
                  <a:gd name="T6" fmla="*/ 5 w 318"/>
                  <a:gd name="T7" fmla="*/ 38 h 42"/>
                  <a:gd name="T8" fmla="*/ 10 w 318"/>
                  <a:gd name="T9" fmla="*/ 42 h 42"/>
                  <a:gd name="T10" fmla="*/ 17 w 318"/>
                  <a:gd name="T11" fmla="*/ 42 h 42"/>
                  <a:gd name="T12" fmla="*/ 318 w 318"/>
                  <a:gd name="T13" fmla="*/ 32 h 42"/>
                  <a:gd name="T14" fmla="*/ 318 w 318"/>
                  <a:gd name="T15" fmla="*/ 0 h 42"/>
                  <a:gd name="T16" fmla="*/ 15 w 318"/>
                  <a:gd name="T17" fmla="*/ 11 h 42"/>
                  <a:gd name="T18" fmla="*/ 15 w 318"/>
                  <a:gd name="T19" fmla="*/ 11 h 42"/>
                  <a:gd name="T20" fmla="*/ 9 w 318"/>
                  <a:gd name="T21" fmla="*/ 12 h 42"/>
                  <a:gd name="T22" fmla="*/ 5 w 318"/>
                  <a:gd name="T23" fmla="*/ 15 h 42"/>
                  <a:gd name="T24" fmla="*/ 0 w 318"/>
                  <a:gd name="T25" fmla="*/ 20 h 42"/>
                  <a:gd name="T26" fmla="*/ 0 w 318"/>
                  <a:gd name="T27" fmla="*/ 27 h 42"/>
                  <a:gd name="T28" fmla="*/ 0 w 318"/>
                  <a:gd name="T2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8" h="42">
                    <a:moveTo>
                      <a:pt x="0" y="27"/>
                    </a:moveTo>
                    <a:lnTo>
                      <a:pt x="0" y="27"/>
                    </a:lnTo>
                    <a:lnTo>
                      <a:pt x="2" y="32"/>
                    </a:lnTo>
                    <a:lnTo>
                      <a:pt x="5" y="38"/>
                    </a:lnTo>
                    <a:lnTo>
                      <a:pt x="10" y="42"/>
                    </a:lnTo>
                    <a:lnTo>
                      <a:pt x="17" y="42"/>
                    </a:lnTo>
                    <a:lnTo>
                      <a:pt x="318" y="32"/>
                    </a:lnTo>
                    <a:lnTo>
                      <a:pt x="318" y="0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9" y="12"/>
                    </a:lnTo>
                    <a:lnTo>
                      <a:pt x="5" y="15"/>
                    </a:lnTo>
                    <a:lnTo>
                      <a:pt x="0" y="20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E1C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Freeform 95">
                <a:extLst>
                  <a:ext uri="{FF2B5EF4-FFF2-40B4-BE49-F238E27FC236}">
                    <a16:creationId xmlns:a16="http://schemas.microsoft.com/office/drawing/2014/main" id="{57B17F38-CFEE-BF4B-9896-FC6D9B7FC29E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153756" y="4667830"/>
                <a:ext cx="1021008" cy="157078"/>
              </a:xfrm>
              <a:custGeom>
                <a:avLst/>
                <a:gdLst>
                  <a:gd name="T0" fmla="*/ 0 w 325"/>
                  <a:gd name="T1" fmla="*/ 31 h 50"/>
                  <a:gd name="T2" fmla="*/ 0 w 325"/>
                  <a:gd name="T3" fmla="*/ 31 h 50"/>
                  <a:gd name="T4" fmla="*/ 1 w 325"/>
                  <a:gd name="T5" fmla="*/ 35 h 50"/>
                  <a:gd name="T6" fmla="*/ 3 w 325"/>
                  <a:gd name="T7" fmla="*/ 39 h 50"/>
                  <a:gd name="T8" fmla="*/ 7 w 325"/>
                  <a:gd name="T9" fmla="*/ 45 h 50"/>
                  <a:gd name="T10" fmla="*/ 14 w 325"/>
                  <a:gd name="T11" fmla="*/ 49 h 50"/>
                  <a:gd name="T12" fmla="*/ 20 w 325"/>
                  <a:gd name="T13" fmla="*/ 50 h 50"/>
                  <a:gd name="T14" fmla="*/ 325 w 325"/>
                  <a:gd name="T15" fmla="*/ 39 h 50"/>
                  <a:gd name="T16" fmla="*/ 325 w 325"/>
                  <a:gd name="T17" fmla="*/ 32 h 50"/>
                  <a:gd name="T18" fmla="*/ 20 w 325"/>
                  <a:gd name="T19" fmla="*/ 43 h 50"/>
                  <a:gd name="T20" fmla="*/ 20 w 325"/>
                  <a:gd name="T21" fmla="*/ 43 h 50"/>
                  <a:gd name="T22" fmla="*/ 16 w 325"/>
                  <a:gd name="T23" fmla="*/ 42 h 50"/>
                  <a:gd name="T24" fmla="*/ 12 w 325"/>
                  <a:gd name="T25" fmla="*/ 39 h 50"/>
                  <a:gd name="T26" fmla="*/ 10 w 325"/>
                  <a:gd name="T27" fmla="*/ 35 h 50"/>
                  <a:gd name="T28" fmla="*/ 8 w 325"/>
                  <a:gd name="T29" fmla="*/ 31 h 50"/>
                  <a:gd name="T30" fmla="*/ 8 w 325"/>
                  <a:gd name="T31" fmla="*/ 31 h 50"/>
                  <a:gd name="T32" fmla="*/ 8 w 325"/>
                  <a:gd name="T33" fmla="*/ 26 h 50"/>
                  <a:gd name="T34" fmla="*/ 11 w 325"/>
                  <a:gd name="T35" fmla="*/ 22 h 50"/>
                  <a:gd name="T36" fmla="*/ 15 w 325"/>
                  <a:gd name="T37" fmla="*/ 19 h 50"/>
                  <a:gd name="T38" fmla="*/ 20 w 325"/>
                  <a:gd name="T39" fmla="*/ 18 h 50"/>
                  <a:gd name="T40" fmla="*/ 324 w 325"/>
                  <a:gd name="T41" fmla="*/ 8 h 50"/>
                  <a:gd name="T42" fmla="*/ 324 w 325"/>
                  <a:gd name="T43" fmla="*/ 0 h 50"/>
                  <a:gd name="T44" fmla="*/ 19 w 325"/>
                  <a:gd name="T45" fmla="*/ 11 h 50"/>
                  <a:gd name="T46" fmla="*/ 19 w 325"/>
                  <a:gd name="T47" fmla="*/ 11 h 50"/>
                  <a:gd name="T48" fmla="*/ 12 w 325"/>
                  <a:gd name="T49" fmla="*/ 12 h 50"/>
                  <a:gd name="T50" fmla="*/ 5 w 325"/>
                  <a:gd name="T51" fmla="*/ 18 h 50"/>
                  <a:gd name="T52" fmla="*/ 1 w 325"/>
                  <a:gd name="T53" fmla="*/ 23 h 50"/>
                  <a:gd name="T54" fmla="*/ 0 w 325"/>
                  <a:gd name="T55" fmla="*/ 31 h 50"/>
                  <a:gd name="T56" fmla="*/ 0 w 325"/>
                  <a:gd name="T57" fmla="*/ 3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5" h="50">
                    <a:moveTo>
                      <a:pt x="0" y="31"/>
                    </a:moveTo>
                    <a:lnTo>
                      <a:pt x="0" y="31"/>
                    </a:lnTo>
                    <a:lnTo>
                      <a:pt x="1" y="35"/>
                    </a:lnTo>
                    <a:lnTo>
                      <a:pt x="3" y="39"/>
                    </a:lnTo>
                    <a:lnTo>
                      <a:pt x="7" y="45"/>
                    </a:lnTo>
                    <a:lnTo>
                      <a:pt x="14" y="49"/>
                    </a:lnTo>
                    <a:lnTo>
                      <a:pt x="20" y="50"/>
                    </a:lnTo>
                    <a:lnTo>
                      <a:pt x="325" y="39"/>
                    </a:lnTo>
                    <a:lnTo>
                      <a:pt x="325" y="32"/>
                    </a:lnTo>
                    <a:lnTo>
                      <a:pt x="20" y="43"/>
                    </a:lnTo>
                    <a:lnTo>
                      <a:pt x="20" y="43"/>
                    </a:lnTo>
                    <a:lnTo>
                      <a:pt x="16" y="42"/>
                    </a:lnTo>
                    <a:lnTo>
                      <a:pt x="12" y="39"/>
                    </a:lnTo>
                    <a:lnTo>
                      <a:pt x="10" y="35"/>
                    </a:lnTo>
                    <a:lnTo>
                      <a:pt x="8" y="31"/>
                    </a:lnTo>
                    <a:lnTo>
                      <a:pt x="8" y="31"/>
                    </a:lnTo>
                    <a:lnTo>
                      <a:pt x="8" y="26"/>
                    </a:lnTo>
                    <a:lnTo>
                      <a:pt x="11" y="22"/>
                    </a:lnTo>
                    <a:lnTo>
                      <a:pt x="15" y="19"/>
                    </a:lnTo>
                    <a:lnTo>
                      <a:pt x="20" y="18"/>
                    </a:lnTo>
                    <a:lnTo>
                      <a:pt x="324" y="8"/>
                    </a:lnTo>
                    <a:lnTo>
                      <a:pt x="324" y="0"/>
                    </a:lnTo>
                    <a:lnTo>
                      <a:pt x="19" y="11"/>
                    </a:lnTo>
                    <a:lnTo>
                      <a:pt x="19" y="11"/>
                    </a:lnTo>
                    <a:lnTo>
                      <a:pt x="12" y="12"/>
                    </a:lnTo>
                    <a:lnTo>
                      <a:pt x="5" y="18"/>
                    </a:lnTo>
                    <a:lnTo>
                      <a:pt x="1" y="23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Freeform 96">
                <a:extLst>
                  <a:ext uri="{FF2B5EF4-FFF2-40B4-BE49-F238E27FC236}">
                    <a16:creationId xmlns:a16="http://schemas.microsoft.com/office/drawing/2014/main" id="{D2DB05AE-99A7-FE45-97C3-DF8FF7CF6CDD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1375578" y="4546625"/>
                <a:ext cx="3142" cy="31416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1 w 1"/>
                  <a:gd name="T5" fmla="*/ 10 h 10"/>
                  <a:gd name="T6" fmla="*/ 0 w 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lnTo>
                      <a:pt x="1" y="10"/>
                    </a:lnTo>
                    <a:lnTo>
                      <a:pt x="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51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Freeform 97">
                <a:extLst>
                  <a:ext uri="{FF2B5EF4-FFF2-40B4-BE49-F238E27FC236}">
                    <a16:creationId xmlns:a16="http://schemas.microsoft.com/office/drawing/2014/main" id="{15FE8D10-22EE-B749-9994-F55DFB21D4E7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1375578" y="4546625"/>
                <a:ext cx="3142" cy="31416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1 w 1"/>
                  <a:gd name="T5" fmla="*/ 10 h 10"/>
                  <a:gd name="T6" fmla="*/ 0 w 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lnTo>
                      <a:pt x="1" y="10"/>
                    </a:lnTo>
                    <a:lnTo>
                      <a:pt x="1" y="1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Freeform 98">
                <a:extLst>
                  <a:ext uri="{FF2B5EF4-FFF2-40B4-BE49-F238E27FC236}">
                    <a16:creationId xmlns:a16="http://schemas.microsoft.com/office/drawing/2014/main" id="{F9625953-9DCD-1345-B460-EA38B4A4939E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485863" y="4266582"/>
                <a:ext cx="967601" cy="75398"/>
              </a:xfrm>
              <a:custGeom>
                <a:avLst/>
                <a:gdLst>
                  <a:gd name="T0" fmla="*/ 307 w 308"/>
                  <a:gd name="T1" fmla="*/ 0 h 24"/>
                  <a:gd name="T2" fmla="*/ 0 w 308"/>
                  <a:gd name="T3" fmla="*/ 10 h 24"/>
                  <a:gd name="T4" fmla="*/ 0 w 308"/>
                  <a:gd name="T5" fmla="*/ 24 h 24"/>
                  <a:gd name="T6" fmla="*/ 308 w 308"/>
                  <a:gd name="T7" fmla="*/ 14 h 24"/>
                  <a:gd name="T8" fmla="*/ 307 w 308"/>
                  <a:gd name="T9" fmla="*/ 4 h 24"/>
                  <a:gd name="T10" fmla="*/ 307 w 308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8" h="24">
                    <a:moveTo>
                      <a:pt x="307" y="0"/>
                    </a:moveTo>
                    <a:lnTo>
                      <a:pt x="0" y="10"/>
                    </a:lnTo>
                    <a:lnTo>
                      <a:pt x="0" y="24"/>
                    </a:lnTo>
                    <a:lnTo>
                      <a:pt x="308" y="14"/>
                    </a:lnTo>
                    <a:lnTo>
                      <a:pt x="307" y="4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353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Freeform 99">
                <a:extLst>
                  <a:ext uri="{FF2B5EF4-FFF2-40B4-BE49-F238E27FC236}">
                    <a16:creationId xmlns:a16="http://schemas.microsoft.com/office/drawing/2014/main" id="{BB942FD4-35CC-5A4D-B9D4-B9EED390156E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485863" y="4266582"/>
                <a:ext cx="967601" cy="75398"/>
              </a:xfrm>
              <a:custGeom>
                <a:avLst/>
                <a:gdLst>
                  <a:gd name="T0" fmla="*/ 307 w 308"/>
                  <a:gd name="T1" fmla="*/ 0 h 24"/>
                  <a:gd name="T2" fmla="*/ 0 w 308"/>
                  <a:gd name="T3" fmla="*/ 10 h 24"/>
                  <a:gd name="T4" fmla="*/ 0 w 308"/>
                  <a:gd name="T5" fmla="*/ 24 h 24"/>
                  <a:gd name="T6" fmla="*/ 308 w 308"/>
                  <a:gd name="T7" fmla="*/ 14 h 24"/>
                  <a:gd name="T8" fmla="*/ 307 w 308"/>
                  <a:gd name="T9" fmla="*/ 4 h 24"/>
                  <a:gd name="T10" fmla="*/ 307 w 308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8" h="24">
                    <a:moveTo>
                      <a:pt x="307" y="0"/>
                    </a:moveTo>
                    <a:lnTo>
                      <a:pt x="0" y="10"/>
                    </a:lnTo>
                    <a:lnTo>
                      <a:pt x="0" y="24"/>
                    </a:lnTo>
                    <a:lnTo>
                      <a:pt x="308" y="14"/>
                    </a:lnTo>
                    <a:lnTo>
                      <a:pt x="307" y="4"/>
                    </a:lnTo>
                    <a:lnTo>
                      <a:pt x="3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Freeform 100">
                <a:extLst>
                  <a:ext uri="{FF2B5EF4-FFF2-40B4-BE49-F238E27FC236}">
                    <a16:creationId xmlns:a16="http://schemas.microsoft.com/office/drawing/2014/main" id="{A7F09393-6266-6841-AA16-2696F015EE9E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508424" y="4013888"/>
                <a:ext cx="53407" cy="43982"/>
              </a:xfrm>
              <a:custGeom>
                <a:avLst/>
                <a:gdLst>
                  <a:gd name="T0" fmla="*/ 17 w 17"/>
                  <a:gd name="T1" fmla="*/ 0 h 14"/>
                  <a:gd name="T2" fmla="*/ 0 w 17"/>
                  <a:gd name="T3" fmla="*/ 1 h 14"/>
                  <a:gd name="T4" fmla="*/ 0 w 17"/>
                  <a:gd name="T5" fmla="*/ 14 h 14"/>
                  <a:gd name="T6" fmla="*/ 17 w 17"/>
                  <a:gd name="T7" fmla="*/ 14 h 14"/>
                  <a:gd name="T8" fmla="*/ 17 w 1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4">
                    <a:moveTo>
                      <a:pt x="17" y="0"/>
                    </a:moveTo>
                    <a:lnTo>
                      <a:pt x="0" y="1"/>
                    </a:lnTo>
                    <a:lnTo>
                      <a:pt x="0" y="14"/>
                    </a:lnTo>
                    <a:lnTo>
                      <a:pt x="17" y="14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D4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Freeform 101">
                <a:extLst>
                  <a:ext uri="{FF2B5EF4-FFF2-40B4-BE49-F238E27FC236}">
                    <a16:creationId xmlns:a16="http://schemas.microsoft.com/office/drawing/2014/main" id="{26FA86A9-ECE6-6A4B-97F5-6C246F3B25B2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508424" y="4013888"/>
                <a:ext cx="53407" cy="43982"/>
              </a:xfrm>
              <a:custGeom>
                <a:avLst/>
                <a:gdLst>
                  <a:gd name="T0" fmla="*/ 17 w 17"/>
                  <a:gd name="T1" fmla="*/ 0 h 14"/>
                  <a:gd name="T2" fmla="*/ 0 w 17"/>
                  <a:gd name="T3" fmla="*/ 1 h 14"/>
                  <a:gd name="T4" fmla="*/ 0 w 17"/>
                  <a:gd name="T5" fmla="*/ 14 h 14"/>
                  <a:gd name="T6" fmla="*/ 17 w 17"/>
                  <a:gd name="T7" fmla="*/ 14 h 14"/>
                  <a:gd name="T8" fmla="*/ 17 w 1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4">
                    <a:moveTo>
                      <a:pt x="17" y="0"/>
                    </a:moveTo>
                    <a:lnTo>
                      <a:pt x="0" y="1"/>
                    </a:lnTo>
                    <a:lnTo>
                      <a:pt x="0" y="14"/>
                    </a:lnTo>
                    <a:lnTo>
                      <a:pt x="17" y="14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Freeform 102">
                <a:extLst>
                  <a:ext uri="{FF2B5EF4-FFF2-40B4-BE49-F238E27FC236}">
                    <a16:creationId xmlns:a16="http://schemas.microsoft.com/office/drawing/2014/main" id="{F5216A36-FA06-D845-8631-9EA56DB68786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532780" y="3878569"/>
                <a:ext cx="1043000" cy="458669"/>
              </a:xfrm>
              <a:custGeom>
                <a:avLst/>
                <a:gdLst>
                  <a:gd name="T0" fmla="*/ 5 w 332"/>
                  <a:gd name="T1" fmla="*/ 146 h 146"/>
                  <a:gd name="T2" fmla="*/ 332 w 332"/>
                  <a:gd name="T3" fmla="*/ 135 h 146"/>
                  <a:gd name="T4" fmla="*/ 328 w 332"/>
                  <a:gd name="T5" fmla="*/ 0 h 146"/>
                  <a:gd name="T6" fmla="*/ 0 w 332"/>
                  <a:gd name="T7" fmla="*/ 11 h 146"/>
                  <a:gd name="T8" fmla="*/ 5 w 332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146">
                    <a:moveTo>
                      <a:pt x="5" y="146"/>
                    </a:moveTo>
                    <a:lnTo>
                      <a:pt x="332" y="135"/>
                    </a:lnTo>
                    <a:lnTo>
                      <a:pt x="328" y="0"/>
                    </a:lnTo>
                    <a:lnTo>
                      <a:pt x="0" y="11"/>
                    </a:lnTo>
                    <a:lnTo>
                      <a:pt x="5" y="146"/>
                    </a:lnTo>
                    <a:close/>
                  </a:path>
                </a:pathLst>
              </a:custGeom>
              <a:solidFill>
                <a:srgbClr val="84BC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Freeform 103">
                <a:extLst>
                  <a:ext uri="{FF2B5EF4-FFF2-40B4-BE49-F238E27FC236}">
                    <a16:creationId xmlns:a16="http://schemas.microsoft.com/office/drawing/2014/main" id="{FF6EEA21-741A-0943-8144-4536E07B0C3B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604407" y="3640317"/>
                <a:ext cx="84823" cy="430394"/>
              </a:xfrm>
              <a:custGeom>
                <a:avLst/>
                <a:gdLst>
                  <a:gd name="T0" fmla="*/ 5 w 27"/>
                  <a:gd name="T1" fmla="*/ 137 h 137"/>
                  <a:gd name="T2" fmla="*/ 27 w 27"/>
                  <a:gd name="T3" fmla="*/ 135 h 137"/>
                  <a:gd name="T4" fmla="*/ 23 w 27"/>
                  <a:gd name="T5" fmla="*/ 0 h 137"/>
                  <a:gd name="T6" fmla="*/ 0 w 27"/>
                  <a:gd name="T7" fmla="*/ 2 h 137"/>
                  <a:gd name="T8" fmla="*/ 5 w 27"/>
                  <a:gd name="T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37">
                    <a:moveTo>
                      <a:pt x="5" y="137"/>
                    </a:moveTo>
                    <a:lnTo>
                      <a:pt x="27" y="135"/>
                    </a:lnTo>
                    <a:lnTo>
                      <a:pt x="23" y="0"/>
                    </a:lnTo>
                    <a:lnTo>
                      <a:pt x="0" y="2"/>
                    </a:lnTo>
                    <a:lnTo>
                      <a:pt x="5" y="137"/>
                    </a:lnTo>
                    <a:close/>
                  </a:path>
                </a:pathLst>
              </a:custGeom>
              <a:solidFill>
                <a:srgbClr val="AFC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Freeform 104">
                <a:extLst>
                  <a:ext uri="{FF2B5EF4-FFF2-40B4-BE49-F238E27FC236}">
                    <a16:creationId xmlns:a16="http://schemas.microsoft.com/office/drawing/2014/main" id="{AFDEDD8B-0FCE-D24F-8C06-85F430983CE0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1121444" y="3666464"/>
                <a:ext cx="103673" cy="1360299"/>
              </a:xfrm>
              <a:custGeom>
                <a:avLst/>
                <a:gdLst>
                  <a:gd name="T0" fmla="*/ 15 w 33"/>
                  <a:gd name="T1" fmla="*/ 433 h 433"/>
                  <a:gd name="T2" fmla="*/ 33 w 33"/>
                  <a:gd name="T3" fmla="*/ 432 h 433"/>
                  <a:gd name="T4" fmla="*/ 19 w 33"/>
                  <a:gd name="T5" fmla="*/ 0 h 433"/>
                  <a:gd name="T6" fmla="*/ 0 w 33"/>
                  <a:gd name="T7" fmla="*/ 0 h 433"/>
                  <a:gd name="T8" fmla="*/ 15 w 33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33">
                    <a:moveTo>
                      <a:pt x="15" y="433"/>
                    </a:moveTo>
                    <a:lnTo>
                      <a:pt x="33" y="432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15" y="433"/>
                    </a:lnTo>
                    <a:close/>
                  </a:path>
                </a:pathLst>
              </a:custGeom>
              <a:solidFill>
                <a:srgbClr val="BF3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3" name="组 24">
                <a:extLst>
                  <a:ext uri="{FF2B5EF4-FFF2-40B4-BE49-F238E27FC236}">
                    <a16:creationId xmlns:a16="http://schemas.microsoft.com/office/drawing/2014/main" id="{F25BFE70-8BC0-F641-9545-966AD4CD3AFB}"/>
                  </a:ext>
                </a:extLst>
              </p:cNvPr>
              <p:cNvGrpSpPr/>
              <p:nvPr/>
            </p:nvGrpSpPr>
            <p:grpSpPr>
              <a:xfrm>
                <a:off x="1117435" y="4632120"/>
                <a:ext cx="357389" cy="432089"/>
                <a:chOff x="559780" y="4894787"/>
                <a:chExt cx="357389" cy="432089"/>
              </a:xfrm>
            </p:grpSpPr>
            <p:sp>
              <p:nvSpPr>
                <p:cNvPr id="35" name="Freeform 74">
                  <a:extLst>
                    <a:ext uri="{FF2B5EF4-FFF2-40B4-BE49-F238E27FC236}">
                      <a16:creationId xmlns:a16="http://schemas.microsoft.com/office/drawing/2014/main" id="{51465521-D329-294D-BB90-B8884FB90C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2007898">
                  <a:off x="577881" y="5081834"/>
                  <a:ext cx="339288" cy="245042"/>
                </a:xfrm>
                <a:custGeom>
                  <a:avLst/>
                  <a:gdLst>
                    <a:gd name="T0" fmla="*/ 17 w 108"/>
                    <a:gd name="T1" fmla="*/ 27 h 78"/>
                    <a:gd name="T2" fmla="*/ 21 w 108"/>
                    <a:gd name="T3" fmla="*/ 37 h 78"/>
                    <a:gd name="T4" fmla="*/ 79 w 108"/>
                    <a:gd name="T5" fmla="*/ 65 h 78"/>
                    <a:gd name="T6" fmla="*/ 83 w 108"/>
                    <a:gd name="T7" fmla="*/ 65 h 78"/>
                    <a:gd name="T8" fmla="*/ 82 w 108"/>
                    <a:gd name="T9" fmla="*/ 61 h 78"/>
                    <a:gd name="T10" fmla="*/ 25 w 108"/>
                    <a:gd name="T11" fmla="*/ 34 h 78"/>
                    <a:gd name="T12" fmla="*/ 23 w 108"/>
                    <a:gd name="T13" fmla="*/ 27 h 78"/>
                    <a:gd name="T14" fmla="*/ 71 w 108"/>
                    <a:gd name="T15" fmla="*/ 20 h 78"/>
                    <a:gd name="T16" fmla="*/ 73 w 108"/>
                    <a:gd name="T17" fmla="*/ 26 h 78"/>
                    <a:gd name="T18" fmla="*/ 73 w 108"/>
                    <a:gd name="T19" fmla="*/ 26 h 78"/>
                    <a:gd name="T20" fmla="*/ 75 w 108"/>
                    <a:gd name="T21" fmla="*/ 23 h 78"/>
                    <a:gd name="T22" fmla="*/ 25 w 108"/>
                    <a:gd name="T23" fmla="*/ 15 h 78"/>
                    <a:gd name="T24" fmla="*/ 27 w 108"/>
                    <a:gd name="T25" fmla="*/ 20 h 78"/>
                    <a:gd name="T26" fmla="*/ 29 w 108"/>
                    <a:gd name="T27" fmla="*/ 19 h 78"/>
                    <a:gd name="T28" fmla="*/ 33 w 108"/>
                    <a:gd name="T29" fmla="*/ 18 h 78"/>
                    <a:gd name="T30" fmla="*/ 2 w 108"/>
                    <a:gd name="T31" fmla="*/ 14 h 78"/>
                    <a:gd name="T32" fmla="*/ 1 w 108"/>
                    <a:gd name="T33" fmla="*/ 27 h 78"/>
                    <a:gd name="T34" fmla="*/ 4 w 108"/>
                    <a:gd name="T35" fmla="*/ 37 h 78"/>
                    <a:gd name="T36" fmla="*/ 15 w 108"/>
                    <a:gd name="T37" fmla="*/ 46 h 78"/>
                    <a:gd name="T38" fmla="*/ 83 w 108"/>
                    <a:gd name="T39" fmla="*/ 77 h 78"/>
                    <a:gd name="T40" fmla="*/ 87 w 108"/>
                    <a:gd name="T41" fmla="*/ 78 h 78"/>
                    <a:gd name="T42" fmla="*/ 102 w 108"/>
                    <a:gd name="T43" fmla="*/ 72 h 78"/>
                    <a:gd name="T44" fmla="*/ 106 w 108"/>
                    <a:gd name="T45" fmla="*/ 64 h 78"/>
                    <a:gd name="T46" fmla="*/ 102 w 108"/>
                    <a:gd name="T47" fmla="*/ 46 h 78"/>
                    <a:gd name="T48" fmla="*/ 69 w 108"/>
                    <a:gd name="T49" fmla="*/ 29 h 78"/>
                    <a:gd name="T50" fmla="*/ 94 w 108"/>
                    <a:gd name="T51" fmla="*/ 46 h 78"/>
                    <a:gd name="T52" fmla="*/ 102 w 108"/>
                    <a:gd name="T53" fmla="*/ 60 h 78"/>
                    <a:gd name="T54" fmla="*/ 98 w 108"/>
                    <a:gd name="T55" fmla="*/ 69 h 78"/>
                    <a:gd name="T56" fmla="*/ 87 w 108"/>
                    <a:gd name="T57" fmla="*/ 73 h 78"/>
                    <a:gd name="T58" fmla="*/ 17 w 108"/>
                    <a:gd name="T59" fmla="*/ 41 h 78"/>
                    <a:gd name="T60" fmla="*/ 6 w 108"/>
                    <a:gd name="T61" fmla="*/ 30 h 78"/>
                    <a:gd name="T62" fmla="*/ 6 w 108"/>
                    <a:gd name="T63" fmla="*/ 16 h 78"/>
                    <a:gd name="T64" fmla="*/ 47 w 108"/>
                    <a:gd name="T65" fmla="*/ 19 h 78"/>
                    <a:gd name="T66" fmla="*/ 48 w 108"/>
                    <a:gd name="T67" fmla="*/ 22 h 78"/>
                    <a:gd name="T68" fmla="*/ 59 w 108"/>
                    <a:gd name="T69" fmla="*/ 30 h 78"/>
                    <a:gd name="T70" fmla="*/ 39 w 108"/>
                    <a:gd name="T71" fmla="*/ 15 h 78"/>
                    <a:gd name="T72" fmla="*/ 8 w 108"/>
                    <a:gd name="T73" fmla="*/ 7 h 78"/>
                    <a:gd name="T74" fmla="*/ 9 w 108"/>
                    <a:gd name="T75" fmla="*/ 12 h 78"/>
                    <a:gd name="T76" fmla="*/ 8 w 108"/>
                    <a:gd name="T77" fmla="*/ 7 h 78"/>
                    <a:gd name="T78" fmla="*/ 17 w 108"/>
                    <a:gd name="T79" fmla="*/ 2 h 78"/>
                    <a:gd name="T80" fmla="*/ 19 w 108"/>
                    <a:gd name="T81" fmla="*/ 6 h 78"/>
                    <a:gd name="T82" fmla="*/ 25 w 108"/>
                    <a:gd name="T83" fmla="*/ 6 h 78"/>
                    <a:gd name="T84" fmla="*/ 66 w 108"/>
                    <a:gd name="T85" fmla="*/ 22 h 78"/>
                    <a:gd name="T86" fmla="*/ 36 w 108"/>
                    <a:gd name="T87" fmla="*/ 3 h 78"/>
                    <a:gd name="T88" fmla="*/ 24 w 108"/>
                    <a:gd name="T8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08" h="78">
                      <a:moveTo>
                        <a:pt x="19" y="22"/>
                      </a:moveTo>
                      <a:lnTo>
                        <a:pt x="19" y="22"/>
                      </a:lnTo>
                      <a:lnTo>
                        <a:pt x="17" y="27"/>
                      </a:lnTo>
                      <a:lnTo>
                        <a:pt x="19" y="33"/>
                      </a:lnTo>
                      <a:lnTo>
                        <a:pt x="19" y="33"/>
                      </a:lnTo>
                      <a:lnTo>
                        <a:pt x="21" y="37"/>
                      </a:lnTo>
                      <a:lnTo>
                        <a:pt x="27" y="41"/>
                      </a:lnTo>
                      <a:lnTo>
                        <a:pt x="79" y="65"/>
                      </a:lnTo>
                      <a:lnTo>
                        <a:pt x="79" y="65"/>
                      </a:lnTo>
                      <a:lnTo>
                        <a:pt x="81" y="66"/>
                      </a:lnTo>
                      <a:lnTo>
                        <a:pt x="81" y="66"/>
                      </a:lnTo>
                      <a:lnTo>
                        <a:pt x="83" y="65"/>
                      </a:lnTo>
                      <a:lnTo>
                        <a:pt x="83" y="65"/>
                      </a:lnTo>
                      <a:lnTo>
                        <a:pt x="83" y="62"/>
                      </a:lnTo>
                      <a:lnTo>
                        <a:pt x="82" y="61"/>
                      </a:lnTo>
                      <a:lnTo>
                        <a:pt x="28" y="37"/>
                      </a:lnTo>
                      <a:lnTo>
                        <a:pt x="28" y="37"/>
                      </a:lnTo>
                      <a:lnTo>
                        <a:pt x="25" y="3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23" y="27"/>
                      </a:lnTo>
                      <a:lnTo>
                        <a:pt x="24" y="24"/>
                      </a:lnTo>
                      <a:lnTo>
                        <a:pt x="19" y="22"/>
                      </a:lnTo>
                      <a:close/>
                      <a:moveTo>
                        <a:pt x="71" y="20"/>
                      </a:moveTo>
                      <a:lnTo>
                        <a:pt x="71" y="20"/>
                      </a:lnTo>
                      <a:lnTo>
                        <a:pt x="70" y="24"/>
                      </a:lnTo>
                      <a:lnTo>
                        <a:pt x="73" y="26"/>
                      </a:lnTo>
                      <a:lnTo>
                        <a:pt x="73" y="26"/>
                      </a:lnTo>
                      <a:lnTo>
                        <a:pt x="73" y="26"/>
                      </a:lnTo>
                      <a:lnTo>
                        <a:pt x="73" y="26"/>
                      </a:lnTo>
                      <a:lnTo>
                        <a:pt x="75" y="24"/>
                      </a:lnTo>
                      <a:lnTo>
                        <a:pt x="75" y="24"/>
                      </a:lnTo>
                      <a:lnTo>
                        <a:pt x="75" y="23"/>
                      </a:lnTo>
                      <a:lnTo>
                        <a:pt x="74" y="20"/>
                      </a:lnTo>
                      <a:lnTo>
                        <a:pt x="71" y="20"/>
                      </a:lnTo>
                      <a:close/>
                      <a:moveTo>
                        <a:pt x="25" y="15"/>
                      </a:moveTo>
                      <a:lnTo>
                        <a:pt x="25" y="15"/>
                      </a:lnTo>
                      <a:lnTo>
                        <a:pt x="21" y="18"/>
                      </a:lnTo>
                      <a:lnTo>
                        <a:pt x="27" y="20"/>
                      </a:lnTo>
                      <a:lnTo>
                        <a:pt x="27" y="20"/>
                      </a:lnTo>
                      <a:lnTo>
                        <a:pt x="29" y="19"/>
                      </a:lnTo>
                      <a:lnTo>
                        <a:pt x="29" y="19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33" y="18"/>
                      </a:lnTo>
                      <a:lnTo>
                        <a:pt x="25" y="15"/>
                      </a:lnTo>
                      <a:close/>
                      <a:moveTo>
                        <a:pt x="2" y="14"/>
                      </a:move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1" y="27"/>
                      </a:lnTo>
                      <a:lnTo>
                        <a:pt x="1" y="31"/>
                      </a:lnTo>
                      <a:lnTo>
                        <a:pt x="1" y="31"/>
                      </a:lnTo>
                      <a:lnTo>
                        <a:pt x="4" y="37"/>
                      </a:lnTo>
                      <a:lnTo>
                        <a:pt x="6" y="39"/>
                      </a:lnTo>
                      <a:lnTo>
                        <a:pt x="10" y="43"/>
                      </a:lnTo>
                      <a:lnTo>
                        <a:pt x="15" y="46"/>
                      </a:lnTo>
                      <a:lnTo>
                        <a:pt x="79" y="76"/>
                      </a:lnTo>
                      <a:lnTo>
                        <a:pt x="79" y="76"/>
                      </a:lnTo>
                      <a:lnTo>
                        <a:pt x="83" y="77"/>
                      </a:lnTo>
                      <a:lnTo>
                        <a:pt x="83" y="77"/>
                      </a:lnTo>
                      <a:lnTo>
                        <a:pt x="87" y="78"/>
                      </a:lnTo>
                      <a:lnTo>
                        <a:pt x="87" y="78"/>
                      </a:lnTo>
                      <a:lnTo>
                        <a:pt x="93" y="77"/>
                      </a:lnTo>
                      <a:lnTo>
                        <a:pt x="98" y="76"/>
                      </a:lnTo>
                      <a:lnTo>
                        <a:pt x="102" y="72"/>
                      </a:lnTo>
                      <a:lnTo>
                        <a:pt x="105" y="68"/>
                      </a:lnTo>
                      <a:lnTo>
                        <a:pt x="105" y="68"/>
                      </a:lnTo>
                      <a:lnTo>
                        <a:pt x="106" y="64"/>
                      </a:lnTo>
                      <a:lnTo>
                        <a:pt x="108" y="60"/>
                      </a:lnTo>
                      <a:lnTo>
                        <a:pt x="106" y="53"/>
                      </a:lnTo>
                      <a:lnTo>
                        <a:pt x="102" y="46"/>
                      </a:lnTo>
                      <a:lnTo>
                        <a:pt x="96" y="42"/>
                      </a:lnTo>
                      <a:lnTo>
                        <a:pt x="69" y="29"/>
                      </a:lnTo>
                      <a:lnTo>
                        <a:pt x="69" y="29"/>
                      </a:lnTo>
                      <a:lnTo>
                        <a:pt x="64" y="33"/>
                      </a:lnTo>
                      <a:lnTo>
                        <a:pt x="94" y="46"/>
                      </a:lnTo>
                      <a:lnTo>
                        <a:pt x="94" y="46"/>
                      </a:lnTo>
                      <a:lnTo>
                        <a:pt x="98" y="50"/>
                      </a:lnTo>
                      <a:lnTo>
                        <a:pt x="101" y="54"/>
                      </a:lnTo>
                      <a:lnTo>
                        <a:pt x="102" y="60"/>
                      </a:lnTo>
                      <a:lnTo>
                        <a:pt x="101" y="65"/>
                      </a:lnTo>
                      <a:lnTo>
                        <a:pt x="101" y="65"/>
                      </a:lnTo>
                      <a:lnTo>
                        <a:pt x="98" y="69"/>
                      </a:lnTo>
                      <a:lnTo>
                        <a:pt x="96" y="70"/>
                      </a:lnTo>
                      <a:lnTo>
                        <a:pt x="91" y="73"/>
                      </a:lnTo>
                      <a:lnTo>
                        <a:pt x="87" y="73"/>
                      </a:lnTo>
                      <a:lnTo>
                        <a:pt x="87" y="73"/>
                      </a:lnTo>
                      <a:lnTo>
                        <a:pt x="81" y="72"/>
                      </a:lnTo>
                      <a:lnTo>
                        <a:pt x="17" y="41"/>
                      </a:lnTo>
                      <a:lnTo>
                        <a:pt x="17" y="41"/>
                      </a:lnTo>
                      <a:lnTo>
                        <a:pt x="10" y="37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5" y="23"/>
                      </a:lnTo>
                      <a:lnTo>
                        <a:pt x="6" y="16"/>
                      </a:lnTo>
                      <a:lnTo>
                        <a:pt x="2" y="14"/>
                      </a:lnTo>
                      <a:close/>
                      <a:moveTo>
                        <a:pt x="35" y="14"/>
                      </a:moveTo>
                      <a:lnTo>
                        <a:pt x="47" y="19"/>
                      </a:lnTo>
                      <a:lnTo>
                        <a:pt x="47" y="19"/>
                      </a:lnTo>
                      <a:lnTo>
                        <a:pt x="48" y="20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7" y="23"/>
                      </a:lnTo>
                      <a:lnTo>
                        <a:pt x="59" y="30"/>
                      </a:lnTo>
                      <a:lnTo>
                        <a:pt x="59" y="30"/>
                      </a:lnTo>
                      <a:lnTo>
                        <a:pt x="63" y="26"/>
                      </a:lnTo>
                      <a:lnTo>
                        <a:pt x="39" y="15"/>
                      </a:lnTo>
                      <a:lnTo>
                        <a:pt x="39" y="15"/>
                      </a:lnTo>
                      <a:lnTo>
                        <a:pt x="35" y="14"/>
                      </a:lnTo>
                      <a:close/>
                      <a:moveTo>
                        <a:pt x="8" y="7"/>
                      </a:moveTo>
                      <a:lnTo>
                        <a:pt x="8" y="7"/>
                      </a:lnTo>
                      <a:lnTo>
                        <a:pt x="5" y="10"/>
                      </a:lnTo>
                      <a:lnTo>
                        <a:pt x="9" y="12"/>
                      </a:lnTo>
                      <a:lnTo>
                        <a:pt x="9" y="12"/>
                      </a:lnTo>
                      <a:lnTo>
                        <a:pt x="13" y="8"/>
                      </a:lnTo>
                      <a:lnTo>
                        <a:pt x="8" y="7"/>
                      </a:lnTo>
                      <a:close/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7" y="2"/>
                      </a:lnTo>
                      <a:lnTo>
                        <a:pt x="17" y="2"/>
                      </a:lnTo>
                      <a:lnTo>
                        <a:pt x="13" y="3"/>
                      </a:lnTo>
                      <a:lnTo>
                        <a:pt x="19" y="6"/>
                      </a:lnTo>
                      <a:lnTo>
                        <a:pt x="19" y="6"/>
                      </a:lnTo>
                      <a:lnTo>
                        <a:pt x="25" y="6"/>
                      </a:lnTo>
                      <a:lnTo>
                        <a:pt x="25" y="6"/>
                      </a:lnTo>
                      <a:lnTo>
                        <a:pt x="29" y="6"/>
                      </a:lnTo>
                      <a:lnTo>
                        <a:pt x="33" y="7"/>
                      </a:lnTo>
                      <a:lnTo>
                        <a:pt x="66" y="22"/>
                      </a:lnTo>
                      <a:lnTo>
                        <a:pt x="66" y="22"/>
                      </a:lnTo>
                      <a:lnTo>
                        <a:pt x="67" y="18"/>
                      </a:lnTo>
                      <a:lnTo>
                        <a:pt x="36" y="3"/>
                      </a:lnTo>
                      <a:lnTo>
                        <a:pt x="36" y="3"/>
                      </a:lnTo>
                      <a:lnTo>
                        <a:pt x="31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872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 82">
                  <a:extLst>
                    <a:ext uri="{FF2B5EF4-FFF2-40B4-BE49-F238E27FC236}">
                      <a16:creationId xmlns:a16="http://schemas.microsoft.com/office/drawing/2014/main" id="{8EC10548-8934-0A47-8E23-5BF34FB1A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07898">
                  <a:off x="559780" y="4911392"/>
                  <a:ext cx="339288" cy="241901"/>
                </a:xfrm>
                <a:custGeom>
                  <a:avLst/>
                  <a:gdLst>
                    <a:gd name="T0" fmla="*/ 16 w 108"/>
                    <a:gd name="T1" fmla="*/ 2 h 77"/>
                    <a:gd name="T2" fmla="*/ 25 w 108"/>
                    <a:gd name="T3" fmla="*/ 0 h 77"/>
                    <a:gd name="T4" fmla="*/ 35 w 108"/>
                    <a:gd name="T5" fmla="*/ 3 h 77"/>
                    <a:gd name="T6" fmla="*/ 74 w 108"/>
                    <a:gd name="T7" fmla="*/ 21 h 77"/>
                    <a:gd name="T8" fmla="*/ 75 w 108"/>
                    <a:gd name="T9" fmla="*/ 25 h 77"/>
                    <a:gd name="T10" fmla="*/ 74 w 108"/>
                    <a:gd name="T11" fmla="*/ 26 h 77"/>
                    <a:gd name="T12" fmla="*/ 33 w 108"/>
                    <a:gd name="T13" fmla="*/ 7 h 77"/>
                    <a:gd name="T14" fmla="*/ 25 w 108"/>
                    <a:gd name="T15" fmla="*/ 6 h 77"/>
                    <a:gd name="T16" fmla="*/ 18 w 108"/>
                    <a:gd name="T17" fmla="*/ 6 h 77"/>
                    <a:gd name="T18" fmla="*/ 6 w 108"/>
                    <a:gd name="T19" fmla="*/ 15 h 77"/>
                    <a:gd name="T20" fmla="*/ 5 w 108"/>
                    <a:gd name="T21" fmla="*/ 23 h 77"/>
                    <a:gd name="T22" fmla="*/ 6 w 108"/>
                    <a:gd name="T23" fmla="*/ 30 h 77"/>
                    <a:gd name="T24" fmla="*/ 16 w 108"/>
                    <a:gd name="T25" fmla="*/ 41 h 77"/>
                    <a:gd name="T26" fmla="*/ 81 w 108"/>
                    <a:gd name="T27" fmla="*/ 72 h 77"/>
                    <a:gd name="T28" fmla="*/ 91 w 108"/>
                    <a:gd name="T29" fmla="*/ 72 h 77"/>
                    <a:gd name="T30" fmla="*/ 101 w 108"/>
                    <a:gd name="T31" fmla="*/ 65 h 77"/>
                    <a:gd name="T32" fmla="*/ 102 w 108"/>
                    <a:gd name="T33" fmla="*/ 60 h 77"/>
                    <a:gd name="T34" fmla="*/ 98 w 108"/>
                    <a:gd name="T35" fmla="*/ 49 h 77"/>
                    <a:gd name="T36" fmla="*/ 36 w 108"/>
                    <a:gd name="T37" fmla="*/ 19 h 77"/>
                    <a:gd name="T38" fmla="*/ 33 w 108"/>
                    <a:gd name="T39" fmla="*/ 18 h 77"/>
                    <a:gd name="T40" fmla="*/ 29 w 108"/>
                    <a:gd name="T41" fmla="*/ 18 h 77"/>
                    <a:gd name="T42" fmla="*/ 24 w 108"/>
                    <a:gd name="T43" fmla="*/ 23 h 77"/>
                    <a:gd name="T44" fmla="*/ 23 w 108"/>
                    <a:gd name="T45" fmla="*/ 27 h 77"/>
                    <a:gd name="T46" fmla="*/ 23 w 108"/>
                    <a:gd name="T47" fmla="*/ 30 h 77"/>
                    <a:gd name="T48" fmla="*/ 28 w 108"/>
                    <a:gd name="T49" fmla="*/ 35 h 77"/>
                    <a:gd name="T50" fmla="*/ 82 w 108"/>
                    <a:gd name="T51" fmla="*/ 61 h 77"/>
                    <a:gd name="T52" fmla="*/ 83 w 108"/>
                    <a:gd name="T53" fmla="*/ 64 h 77"/>
                    <a:gd name="T54" fmla="*/ 82 w 108"/>
                    <a:gd name="T55" fmla="*/ 65 h 77"/>
                    <a:gd name="T56" fmla="*/ 25 w 108"/>
                    <a:gd name="T57" fmla="*/ 41 h 77"/>
                    <a:gd name="T58" fmla="*/ 21 w 108"/>
                    <a:gd name="T59" fmla="*/ 37 h 77"/>
                    <a:gd name="T60" fmla="*/ 18 w 108"/>
                    <a:gd name="T61" fmla="*/ 31 h 77"/>
                    <a:gd name="T62" fmla="*/ 18 w 108"/>
                    <a:gd name="T63" fmla="*/ 21 h 77"/>
                    <a:gd name="T64" fmla="*/ 23 w 108"/>
                    <a:gd name="T65" fmla="*/ 17 h 77"/>
                    <a:gd name="T66" fmla="*/ 27 w 108"/>
                    <a:gd name="T67" fmla="*/ 14 h 77"/>
                    <a:gd name="T68" fmla="*/ 39 w 108"/>
                    <a:gd name="T69" fmla="*/ 15 h 77"/>
                    <a:gd name="T70" fmla="*/ 95 w 108"/>
                    <a:gd name="T71" fmla="*/ 42 h 77"/>
                    <a:gd name="T72" fmla="*/ 106 w 108"/>
                    <a:gd name="T73" fmla="*/ 53 h 77"/>
                    <a:gd name="T74" fmla="*/ 106 w 108"/>
                    <a:gd name="T75" fmla="*/ 64 h 77"/>
                    <a:gd name="T76" fmla="*/ 105 w 108"/>
                    <a:gd name="T77" fmla="*/ 68 h 77"/>
                    <a:gd name="T78" fmla="*/ 95 w 108"/>
                    <a:gd name="T79" fmla="*/ 76 h 77"/>
                    <a:gd name="T80" fmla="*/ 82 w 108"/>
                    <a:gd name="T81" fmla="*/ 77 h 77"/>
                    <a:gd name="T82" fmla="*/ 78 w 108"/>
                    <a:gd name="T83" fmla="*/ 76 h 77"/>
                    <a:gd name="T84" fmla="*/ 14 w 108"/>
                    <a:gd name="T85" fmla="*/ 45 h 77"/>
                    <a:gd name="T86" fmla="*/ 6 w 108"/>
                    <a:gd name="T87" fmla="*/ 39 h 77"/>
                    <a:gd name="T88" fmla="*/ 1 w 108"/>
                    <a:gd name="T89" fmla="*/ 31 h 77"/>
                    <a:gd name="T90" fmla="*/ 0 w 108"/>
                    <a:gd name="T91" fmla="*/ 27 h 77"/>
                    <a:gd name="T92" fmla="*/ 1 w 108"/>
                    <a:gd name="T93" fmla="*/ 18 h 77"/>
                    <a:gd name="T94" fmla="*/ 2 w 108"/>
                    <a:gd name="T95" fmla="*/ 14 h 77"/>
                    <a:gd name="T96" fmla="*/ 8 w 108"/>
                    <a:gd name="T97" fmla="*/ 6 h 77"/>
                    <a:gd name="T98" fmla="*/ 16 w 108"/>
                    <a:gd name="T99" fmla="*/ 2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8" h="77"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2"/>
                      </a:lnTo>
                      <a:lnTo>
                        <a:pt x="35" y="3"/>
                      </a:lnTo>
                      <a:lnTo>
                        <a:pt x="74" y="21"/>
                      </a:lnTo>
                      <a:lnTo>
                        <a:pt x="74" y="21"/>
                      </a:lnTo>
                      <a:lnTo>
                        <a:pt x="75" y="22"/>
                      </a:lnTo>
                      <a:lnTo>
                        <a:pt x="75" y="25"/>
                      </a:lnTo>
                      <a:lnTo>
                        <a:pt x="75" y="25"/>
                      </a:lnTo>
                      <a:lnTo>
                        <a:pt x="74" y="26"/>
                      </a:lnTo>
                      <a:lnTo>
                        <a:pt x="71" y="25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25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5" y="23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10" y="37"/>
                      </a:lnTo>
                      <a:lnTo>
                        <a:pt x="16" y="41"/>
                      </a:lnTo>
                      <a:lnTo>
                        <a:pt x="81" y="72"/>
                      </a:lnTo>
                      <a:lnTo>
                        <a:pt x="81" y="72"/>
                      </a:lnTo>
                      <a:lnTo>
                        <a:pt x="86" y="73"/>
                      </a:lnTo>
                      <a:lnTo>
                        <a:pt x="91" y="72"/>
                      </a:lnTo>
                      <a:lnTo>
                        <a:pt x="97" y="69"/>
                      </a:lnTo>
                      <a:lnTo>
                        <a:pt x="101" y="65"/>
                      </a:lnTo>
                      <a:lnTo>
                        <a:pt x="101" y="65"/>
                      </a:lnTo>
                      <a:lnTo>
                        <a:pt x="102" y="60"/>
                      </a:lnTo>
                      <a:lnTo>
                        <a:pt x="101" y="54"/>
                      </a:lnTo>
                      <a:lnTo>
                        <a:pt x="98" y="49"/>
                      </a:lnTo>
                      <a:lnTo>
                        <a:pt x="93" y="46"/>
                      </a:lnTo>
                      <a:lnTo>
                        <a:pt x="36" y="19"/>
                      </a:lnTo>
                      <a:lnTo>
                        <a:pt x="36" y="19"/>
                      </a:lnTo>
                      <a:lnTo>
                        <a:pt x="33" y="18"/>
                      </a:lnTo>
                      <a:lnTo>
                        <a:pt x="29" y="18"/>
                      </a:lnTo>
                      <a:lnTo>
                        <a:pt x="29" y="18"/>
                      </a:lnTo>
                      <a:lnTo>
                        <a:pt x="25" y="21"/>
                      </a:lnTo>
                      <a:lnTo>
                        <a:pt x="24" y="23"/>
                      </a:lnTo>
                      <a:lnTo>
                        <a:pt x="24" y="23"/>
                      </a:lnTo>
                      <a:lnTo>
                        <a:pt x="23" y="27"/>
                      </a:lnTo>
                      <a:lnTo>
                        <a:pt x="23" y="30"/>
                      </a:lnTo>
                      <a:lnTo>
                        <a:pt x="23" y="30"/>
                      </a:lnTo>
                      <a:lnTo>
                        <a:pt x="25" y="34"/>
                      </a:lnTo>
                      <a:lnTo>
                        <a:pt x="28" y="35"/>
                      </a:lnTo>
                      <a:lnTo>
                        <a:pt x="82" y="61"/>
                      </a:lnTo>
                      <a:lnTo>
                        <a:pt x="82" y="61"/>
                      </a:lnTo>
                      <a:lnTo>
                        <a:pt x="83" y="62"/>
                      </a:lnTo>
                      <a:lnTo>
                        <a:pt x="83" y="64"/>
                      </a:lnTo>
                      <a:lnTo>
                        <a:pt x="83" y="64"/>
                      </a:lnTo>
                      <a:lnTo>
                        <a:pt x="82" y="65"/>
                      </a:lnTo>
                      <a:lnTo>
                        <a:pt x="79" y="65"/>
                      </a:lnTo>
                      <a:lnTo>
                        <a:pt x="25" y="41"/>
                      </a:lnTo>
                      <a:lnTo>
                        <a:pt x="25" y="41"/>
                      </a:lnTo>
                      <a:lnTo>
                        <a:pt x="21" y="37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17" y="26"/>
                      </a:lnTo>
                      <a:lnTo>
                        <a:pt x="18" y="21"/>
                      </a:lnTo>
                      <a:lnTo>
                        <a:pt x="18" y="21"/>
                      </a:lnTo>
                      <a:lnTo>
                        <a:pt x="23" y="17"/>
                      </a:lnTo>
                      <a:lnTo>
                        <a:pt x="27" y="14"/>
                      </a:lnTo>
                      <a:lnTo>
                        <a:pt x="27" y="14"/>
                      </a:lnTo>
                      <a:lnTo>
                        <a:pt x="33" y="14"/>
                      </a:lnTo>
                      <a:lnTo>
                        <a:pt x="39" y="15"/>
                      </a:lnTo>
                      <a:lnTo>
                        <a:pt x="95" y="42"/>
                      </a:lnTo>
                      <a:lnTo>
                        <a:pt x="95" y="42"/>
                      </a:lnTo>
                      <a:lnTo>
                        <a:pt x="102" y="46"/>
                      </a:lnTo>
                      <a:lnTo>
                        <a:pt x="106" y="53"/>
                      </a:lnTo>
                      <a:lnTo>
                        <a:pt x="108" y="60"/>
                      </a:lnTo>
                      <a:lnTo>
                        <a:pt x="106" y="64"/>
                      </a:lnTo>
                      <a:lnTo>
                        <a:pt x="105" y="68"/>
                      </a:lnTo>
                      <a:lnTo>
                        <a:pt x="105" y="68"/>
                      </a:lnTo>
                      <a:lnTo>
                        <a:pt x="101" y="72"/>
                      </a:lnTo>
                      <a:lnTo>
                        <a:pt x="95" y="76"/>
                      </a:lnTo>
                      <a:lnTo>
                        <a:pt x="89" y="77"/>
                      </a:lnTo>
                      <a:lnTo>
                        <a:pt x="82" y="77"/>
                      </a:lnTo>
                      <a:lnTo>
                        <a:pt x="82" y="77"/>
                      </a:lnTo>
                      <a:lnTo>
                        <a:pt x="78" y="76"/>
                      </a:lnTo>
                      <a:lnTo>
                        <a:pt x="14" y="45"/>
                      </a:lnTo>
                      <a:lnTo>
                        <a:pt x="14" y="45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5"/>
                      </a:lnTo>
                      <a:lnTo>
                        <a:pt x="1" y="31"/>
                      </a:lnTo>
                      <a:lnTo>
                        <a:pt x="1" y="31"/>
                      </a:lnTo>
                      <a:lnTo>
                        <a:pt x="0" y="27"/>
                      </a:lnTo>
                      <a:lnTo>
                        <a:pt x="0" y="22"/>
                      </a:lnTo>
                      <a:lnTo>
                        <a:pt x="1" y="18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5" y="10"/>
                      </a:lnTo>
                      <a:lnTo>
                        <a:pt x="8" y="6"/>
                      </a:lnTo>
                      <a:lnTo>
                        <a:pt x="12" y="3"/>
                      </a:lnTo>
                      <a:lnTo>
                        <a:pt x="16" y="2"/>
                      </a:lnTo>
                      <a:close/>
                    </a:path>
                  </a:pathLst>
                </a:custGeom>
                <a:solidFill>
                  <a:srgbClr val="A3F3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 83">
                  <a:extLst>
                    <a:ext uri="{FF2B5EF4-FFF2-40B4-BE49-F238E27FC236}">
                      <a16:creationId xmlns:a16="http://schemas.microsoft.com/office/drawing/2014/main" id="{3BE9F647-FA7F-8A49-8128-F64F09596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07898">
                  <a:off x="559780" y="4911392"/>
                  <a:ext cx="339288" cy="241901"/>
                </a:xfrm>
                <a:custGeom>
                  <a:avLst/>
                  <a:gdLst>
                    <a:gd name="T0" fmla="*/ 16 w 108"/>
                    <a:gd name="T1" fmla="*/ 2 h 77"/>
                    <a:gd name="T2" fmla="*/ 25 w 108"/>
                    <a:gd name="T3" fmla="*/ 0 h 77"/>
                    <a:gd name="T4" fmla="*/ 35 w 108"/>
                    <a:gd name="T5" fmla="*/ 3 h 77"/>
                    <a:gd name="T6" fmla="*/ 74 w 108"/>
                    <a:gd name="T7" fmla="*/ 21 h 77"/>
                    <a:gd name="T8" fmla="*/ 75 w 108"/>
                    <a:gd name="T9" fmla="*/ 25 h 77"/>
                    <a:gd name="T10" fmla="*/ 74 w 108"/>
                    <a:gd name="T11" fmla="*/ 26 h 77"/>
                    <a:gd name="T12" fmla="*/ 33 w 108"/>
                    <a:gd name="T13" fmla="*/ 7 h 77"/>
                    <a:gd name="T14" fmla="*/ 25 w 108"/>
                    <a:gd name="T15" fmla="*/ 6 h 77"/>
                    <a:gd name="T16" fmla="*/ 18 w 108"/>
                    <a:gd name="T17" fmla="*/ 6 h 77"/>
                    <a:gd name="T18" fmla="*/ 6 w 108"/>
                    <a:gd name="T19" fmla="*/ 15 h 77"/>
                    <a:gd name="T20" fmla="*/ 5 w 108"/>
                    <a:gd name="T21" fmla="*/ 23 h 77"/>
                    <a:gd name="T22" fmla="*/ 6 w 108"/>
                    <a:gd name="T23" fmla="*/ 30 h 77"/>
                    <a:gd name="T24" fmla="*/ 16 w 108"/>
                    <a:gd name="T25" fmla="*/ 41 h 77"/>
                    <a:gd name="T26" fmla="*/ 81 w 108"/>
                    <a:gd name="T27" fmla="*/ 72 h 77"/>
                    <a:gd name="T28" fmla="*/ 91 w 108"/>
                    <a:gd name="T29" fmla="*/ 72 h 77"/>
                    <a:gd name="T30" fmla="*/ 101 w 108"/>
                    <a:gd name="T31" fmla="*/ 65 h 77"/>
                    <a:gd name="T32" fmla="*/ 102 w 108"/>
                    <a:gd name="T33" fmla="*/ 60 h 77"/>
                    <a:gd name="T34" fmla="*/ 98 w 108"/>
                    <a:gd name="T35" fmla="*/ 49 h 77"/>
                    <a:gd name="T36" fmla="*/ 36 w 108"/>
                    <a:gd name="T37" fmla="*/ 19 h 77"/>
                    <a:gd name="T38" fmla="*/ 33 w 108"/>
                    <a:gd name="T39" fmla="*/ 18 h 77"/>
                    <a:gd name="T40" fmla="*/ 29 w 108"/>
                    <a:gd name="T41" fmla="*/ 18 h 77"/>
                    <a:gd name="T42" fmla="*/ 24 w 108"/>
                    <a:gd name="T43" fmla="*/ 23 h 77"/>
                    <a:gd name="T44" fmla="*/ 23 w 108"/>
                    <a:gd name="T45" fmla="*/ 27 h 77"/>
                    <a:gd name="T46" fmla="*/ 23 w 108"/>
                    <a:gd name="T47" fmla="*/ 30 h 77"/>
                    <a:gd name="T48" fmla="*/ 28 w 108"/>
                    <a:gd name="T49" fmla="*/ 35 h 77"/>
                    <a:gd name="T50" fmla="*/ 82 w 108"/>
                    <a:gd name="T51" fmla="*/ 61 h 77"/>
                    <a:gd name="T52" fmla="*/ 83 w 108"/>
                    <a:gd name="T53" fmla="*/ 64 h 77"/>
                    <a:gd name="T54" fmla="*/ 82 w 108"/>
                    <a:gd name="T55" fmla="*/ 65 h 77"/>
                    <a:gd name="T56" fmla="*/ 25 w 108"/>
                    <a:gd name="T57" fmla="*/ 41 h 77"/>
                    <a:gd name="T58" fmla="*/ 21 w 108"/>
                    <a:gd name="T59" fmla="*/ 37 h 77"/>
                    <a:gd name="T60" fmla="*/ 18 w 108"/>
                    <a:gd name="T61" fmla="*/ 31 h 77"/>
                    <a:gd name="T62" fmla="*/ 18 w 108"/>
                    <a:gd name="T63" fmla="*/ 21 h 77"/>
                    <a:gd name="T64" fmla="*/ 23 w 108"/>
                    <a:gd name="T65" fmla="*/ 17 h 77"/>
                    <a:gd name="T66" fmla="*/ 27 w 108"/>
                    <a:gd name="T67" fmla="*/ 14 h 77"/>
                    <a:gd name="T68" fmla="*/ 39 w 108"/>
                    <a:gd name="T69" fmla="*/ 15 h 77"/>
                    <a:gd name="T70" fmla="*/ 95 w 108"/>
                    <a:gd name="T71" fmla="*/ 42 h 77"/>
                    <a:gd name="T72" fmla="*/ 106 w 108"/>
                    <a:gd name="T73" fmla="*/ 53 h 77"/>
                    <a:gd name="T74" fmla="*/ 106 w 108"/>
                    <a:gd name="T75" fmla="*/ 64 h 77"/>
                    <a:gd name="T76" fmla="*/ 105 w 108"/>
                    <a:gd name="T77" fmla="*/ 68 h 77"/>
                    <a:gd name="T78" fmla="*/ 95 w 108"/>
                    <a:gd name="T79" fmla="*/ 76 h 77"/>
                    <a:gd name="T80" fmla="*/ 82 w 108"/>
                    <a:gd name="T81" fmla="*/ 77 h 77"/>
                    <a:gd name="T82" fmla="*/ 78 w 108"/>
                    <a:gd name="T83" fmla="*/ 76 h 77"/>
                    <a:gd name="T84" fmla="*/ 14 w 108"/>
                    <a:gd name="T85" fmla="*/ 45 h 77"/>
                    <a:gd name="T86" fmla="*/ 6 w 108"/>
                    <a:gd name="T87" fmla="*/ 39 h 77"/>
                    <a:gd name="T88" fmla="*/ 1 w 108"/>
                    <a:gd name="T89" fmla="*/ 31 h 77"/>
                    <a:gd name="T90" fmla="*/ 0 w 108"/>
                    <a:gd name="T91" fmla="*/ 27 h 77"/>
                    <a:gd name="T92" fmla="*/ 1 w 108"/>
                    <a:gd name="T93" fmla="*/ 18 h 77"/>
                    <a:gd name="T94" fmla="*/ 2 w 108"/>
                    <a:gd name="T95" fmla="*/ 14 h 77"/>
                    <a:gd name="T96" fmla="*/ 8 w 108"/>
                    <a:gd name="T97" fmla="*/ 6 h 77"/>
                    <a:gd name="T98" fmla="*/ 16 w 108"/>
                    <a:gd name="T99" fmla="*/ 2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8" h="77"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21" y="0"/>
                      </a:lnTo>
                      <a:lnTo>
                        <a:pt x="25" y="0"/>
                      </a:lnTo>
                      <a:lnTo>
                        <a:pt x="31" y="2"/>
                      </a:lnTo>
                      <a:lnTo>
                        <a:pt x="35" y="3"/>
                      </a:lnTo>
                      <a:lnTo>
                        <a:pt x="74" y="21"/>
                      </a:lnTo>
                      <a:lnTo>
                        <a:pt x="74" y="21"/>
                      </a:lnTo>
                      <a:lnTo>
                        <a:pt x="75" y="22"/>
                      </a:lnTo>
                      <a:lnTo>
                        <a:pt x="75" y="25"/>
                      </a:lnTo>
                      <a:lnTo>
                        <a:pt x="75" y="25"/>
                      </a:lnTo>
                      <a:lnTo>
                        <a:pt x="74" y="26"/>
                      </a:lnTo>
                      <a:lnTo>
                        <a:pt x="71" y="25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25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5" y="23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10" y="37"/>
                      </a:lnTo>
                      <a:lnTo>
                        <a:pt x="16" y="41"/>
                      </a:lnTo>
                      <a:lnTo>
                        <a:pt x="81" y="72"/>
                      </a:lnTo>
                      <a:lnTo>
                        <a:pt x="81" y="72"/>
                      </a:lnTo>
                      <a:lnTo>
                        <a:pt x="86" y="73"/>
                      </a:lnTo>
                      <a:lnTo>
                        <a:pt x="91" y="72"/>
                      </a:lnTo>
                      <a:lnTo>
                        <a:pt x="97" y="69"/>
                      </a:lnTo>
                      <a:lnTo>
                        <a:pt x="101" y="65"/>
                      </a:lnTo>
                      <a:lnTo>
                        <a:pt x="101" y="65"/>
                      </a:lnTo>
                      <a:lnTo>
                        <a:pt x="102" y="60"/>
                      </a:lnTo>
                      <a:lnTo>
                        <a:pt x="101" y="54"/>
                      </a:lnTo>
                      <a:lnTo>
                        <a:pt x="98" y="49"/>
                      </a:lnTo>
                      <a:lnTo>
                        <a:pt x="93" y="46"/>
                      </a:lnTo>
                      <a:lnTo>
                        <a:pt x="36" y="19"/>
                      </a:lnTo>
                      <a:lnTo>
                        <a:pt x="36" y="19"/>
                      </a:lnTo>
                      <a:lnTo>
                        <a:pt x="33" y="18"/>
                      </a:lnTo>
                      <a:lnTo>
                        <a:pt x="29" y="18"/>
                      </a:lnTo>
                      <a:lnTo>
                        <a:pt x="29" y="18"/>
                      </a:lnTo>
                      <a:lnTo>
                        <a:pt x="25" y="21"/>
                      </a:lnTo>
                      <a:lnTo>
                        <a:pt x="24" y="23"/>
                      </a:lnTo>
                      <a:lnTo>
                        <a:pt x="24" y="23"/>
                      </a:lnTo>
                      <a:lnTo>
                        <a:pt x="23" y="27"/>
                      </a:lnTo>
                      <a:lnTo>
                        <a:pt x="23" y="30"/>
                      </a:lnTo>
                      <a:lnTo>
                        <a:pt x="23" y="30"/>
                      </a:lnTo>
                      <a:lnTo>
                        <a:pt x="25" y="34"/>
                      </a:lnTo>
                      <a:lnTo>
                        <a:pt x="28" y="35"/>
                      </a:lnTo>
                      <a:lnTo>
                        <a:pt x="82" y="61"/>
                      </a:lnTo>
                      <a:lnTo>
                        <a:pt x="82" y="61"/>
                      </a:lnTo>
                      <a:lnTo>
                        <a:pt x="83" y="62"/>
                      </a:lnTo>
                      <a:lnTo>
                        <a:pt x="83" y="64"/>
                      </a:lnTo>
                      <a:lnTo>
                        <a:pt x="83" y="64"/>
                      </a:lnTo>
                      <a:lnTo>
                        <a:pt x="82" y="65"/>
                      </a:lnTo>
                      <a:lnTo>
                        <a:pt x="79" y="65"/>
                      </a:lnTo>
                      <a:lnTo>
                        <a:pt x="25" y="41"/>
                      </a:lnTo>
                      <a:lnTo>
                        <a:pt x="25" y="41"/>
                      </a:lnTo>
                      <a:lnTo>
                        <a:pt x="21" y="37"/>
                      </a:lnTo>
                      <a:lnTo>
                        <a:pt x="18" y="31"/>
                      </a:lnTo>
                      <a:lnTo>
                        <a:pt x="18" y="31"/>
                      </a:lnTo>
                      <a:lnTo>
                        <a:pt x="17" y="26"/>
                      </a:lnTo>
                      <a:lnTo>
                        <a:pt x="18" y="21"/>
                      </a:lnTo>
                      <a:lnTo>
                        <a:pt x="18" y="21"/>
                      </a:lnTo>
                      <a:lnTo>
                        <a:pt x="23" y="17"/>
                      </a:lnTo>
                      <a:lnTo>
                        <a:pt x="27" y="14"/>
                      </a:lnTo>
                      <a:lnTo>
                        <a:pt x="27" y="14"/>
                      </a:lnTo>
                      <a:lnTo>
                        <a:pt x="33" y="14"/>
                      </a:lnTo>
                      <a:lnTo>
                        <a:pt x="39" y="15"/>
                      </a:lnTo>
                      <a:lnTo>
                        <a:pt x="95" y="42"/>
                      </a:lnTo>
                      <a:lnTo>
                        <a:pt x="95" y="42"/>
                      </a:lnTo>
                      <a:lnTo>
                        <a:pt x="102" y="46"/>
                      </a:lnTo>
                      <a:lnTo>
                        <a:pt x="106" y="53"/>
                      </a:lnTo>
                      <a:lnTo>
                        <a:pt x="108" y="60"/>
                      </a:lnTo>
                      <a:lnTo>
                        <a:pt x="106" y="64"/>
                      </a:lnTo>
                      <a:lnTo>
                        <a:pt x="105" y="68"/>
                      </a:lnTo>
                      <a:lnTo>
                        <a:pt x="105" y="68"/>
                      </a:lnTo>
                      <a:lnTo>
                        <a:pt x="101" y="72"/>
                      </a:lnTo>
                      <a:lnTo>
                        <a:pt x="95" y="76"/>
                      </a:lnTo>
                      <a:lnTo>
                        <a:pt x="89" y="77"/>
                      </a:lnTo>
                      <a:lnTo>
                        <a:pt x="82" y="77"/>
                      </a:lnTo>
                      <a:lnTo>
                        <a:pt x="82" y="77"/>
                      </a:lnTo>
                      <a:lnTo>
                        <a:pt x="78" y="76"/>
                      </a:lnTo>
                      <a:lnTo>
                        <a:pt x="14" y="45"/>
                      </a:lnTo>
                      <a:lnTo>
                        <a:pt x="14" y="45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5"/>
                      </a:lnTo>
                      <a:lnTo>
                        <a:pt x="1" y="31"/>
                      </a:lnTo>
                      <a:lnTo>
                        <a:pt x="1" y="31"/>
                      </a:lnTo>
                      <a:lnTo>
                        <a:pt x="0" y="27"/>
                      </a:lnTo>
                      <a:lnTo>
                        <a:pt x="0" y="22"/>
                      </a:lnTo>
                      <a:lnTo>
                        <a:pt x="1" y="18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5" y="10"/>
                      </a:lnTo>
                      <a:lnTo>
                        <a:pt x="8" y="6"/>
                      </a:lnTo>
                      <a:lnTo>
                        <a:pt x="12" y="3"/>
                      </a:lnTo>
                      <a:lnTo>
                        <a:pt x="16" y="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 87">
                  <a:extLst>
                    <a:ext uri="{FF2B5EF4-FFF2-40B4-BE49-F238E27FC236}">
                      <a16:creationId xmlns:a16="http://schemas.microsoft.com/office/drawing/2014/main" id="{377F9874-726C-ED4E-BE2F-646DD634A0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2007898">
                  <a:off x="608217" y="4894787"/>
                  <a:ext cx="235618" cy="97390"/>
                </a:xfrm>
                <a:custGeom>
                  <a:avLst/>
                  <a:gdLst>
                    <a:gd name="T0" fmla="*/ 32 w 75"/>
                    <a:gd name="T1" fmla="*/ 14 h 31"/>
                    <a:gd name="T2" fmla="*/ 27 w 75"/>
                    <a:gd name="T3" fmla="*/ 14 h 31"/>
                    <a:gd name="T4" fmla="*/ 18 w 75"/>
                    <a:gd name="T5" fmla="*/ 21 h 31"/>
                    <a:gd name="T6" fmla="*/ 17 w 75"/>
                    <a:gd name="T7" fmla="*/ 26 h 31"/>
                    <a:gd name="T8" fmla="*/ 24 w 75"/>
                    <a:gd name="T9" fmla="*/ 31 h 31"/>
                    <a:gd name="T10" fmla="*/ 23 w 75"/>
                    <a:gd name="T11" fmla="*/ 30 h 31"/>
                    <a:gd name="T12" fmla="*/ 23 w 75"/>
                    <a:gd name="T13" fmla="*/ 27 h 31"/>
                    <a:gd name="T14" fmla="*/ 24 w 75"/>
                    <a:gd name="T15" fmla="*/ 23 h 31"/>
                    <a:gd name="T16" fmla="*/ 29 w 75"/>
                    <a:gd name="T17" fmla="*/ 18 h 31"/>
                    <a:gd name="T18" fmla="*/ 32 w 75"/>
                    <a:gd name="T19" fmla="*/ 18 h 31"/>
                    <a:gd name="T20" fmla="*/ 36 w 75"/>
                    <a:gd name="T21" fmla="*/ 19 h 31"/>
                    <a:gd name="T22" fmla="*/ 70 w 75"/>
                    <a:gd name="T23" fmla="*/ 30 h 31"/>
                    <a:gd name="T24" fmla="*/ 39 w 75"/>
                    <a:gd name="T25" fmla="*/ 15 h 31"/>
                    <a:gd name="T26" fmla="*/ 24 w 75"/>
                    <a:gd name="T27" fmla="*/ 0 h 31"/>
                    <a:gd name="T28" fmla="*/ 16 w 75"/>
                    <a:gd name="T29" fmla="*/ 2 h 31"/>
                    <a:gd name="T30" fmla="*/ 12 w 75"/>
                    <a:gd name="T31" fmla="*/ 3 h 31"/>
                    <a:gd name="T32" fmla="*/ 5 w 75"/>
                    <a:gd name="T33" fmla="*/ 10 h 31"/>
                    <a:gd name="T34" fmla="*/ 2 w 75"/>
                    <a:gd name="T35" fmla="*/ 14 h 31"/>
                    <a:gd name="T36" fmla="*/ 0 w 75"/>
                    <a:gd name="T37" fmla="*/ 22 h 31"/>
                    <a:gd name="T38" fmla="*/ 1 w 75"/>
                    <a:gd name="T39" fmla="*/ 31 h 31"/>
                    <a:gd name="T40" fmla="*/ 1 w 75"/>
                    <a:gd name="T41" fmla="*/ 31 h 31"/>
                    <a:gd name="T42" fmla="*/ 6 w 75"/>
                    <a:gd name="T43" fmla="*/ 31 h 31"/>
                    <a:gd name="T44" fmla="*/ 6 w 75"/>
                    <a:gd name="T45" fmla="*/ 30 h 31"/>
                    <a:gd name="T46" fmla="*/ 6 w 75"/>
                    <a:gd name="T47" fmla="*/ 15 h 31"/>
                    <a:gd name="T48" fmla="*/ 12 w 75"/>
                    <a:gd name="T49" fmla="*/ 10 h 31"/>
                    <a:gd name="T50" fmla="*/ 18 w 75"/>
                    <a:gd name="T51" fmla="*/ 6 h 31"/>
                    <a:gd name="T52" fmla="*/ 24 w 75"/>
                    <a:gd name="T53" fmla="*/ 6 h 31"/>
                    <a:gd name="T54" fmla="*/ 33 w 75"/>
                    <a:gd name="T55" fmla="*/ 7 h 31"/>
                    <a:gd name="T56" fmla="*/ 71 w 75"/>
                    <a:gd name="T57" fmla="*/ 25 h 31"/>
                    <a:gd name="T58" fmla="*/ 72 w 75"/>
                    <a:gd name="T59" fmla="*/ 26 h 31"/>
                    <a:gd name="T60" fmla="*/ 75 w 75"/>
                    <a:gd name="T61" fmla="*/ 25 h 31"/>
                    <a:gd name="T62" fmla="*/ 74 w 75"/>
                    <a:gd name="T63" fmla="*/ 21 h 31"/>
                    <a:gd name="T64" fmla="*/ 35 w 75"/>
                    <a:gd name="T65" fmla="*/ 3 h 31"/>
                    <a:gd name="T66" fmla="*/ 24 w 75"/>
                    <a:gd name="T6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5" h="31"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27" y="14"/>
                      </a:lnTo>
                      <a:lnTo>
                        <a:pt x="27" y="14"/>
                      </a:lnTo>
                      <a:lnTo>
                        <a:pt x="23" y="17"/>
                      </a:lnTo>
                      <a:lnTo>
                        <a:pt x="18" y="21"/>
                      </a:lnTo>
                      <a:lnTo>
                        <a:pt x="18" y="21"/>
                      </a:lnTo>
                      <a:lnTo>
                        <a:pt x="17" y="26"/>
                      </a:lnTo>
                      <a:lnTo>
                        <a:pt x="18" y="31"/>
                      </a:lnTo>
                      <a:lnTo>
                        <a:pt x="24" y="31"/>
                      </a:lnTo>
                      <a:lnTo>
                        <a:pt x="24" y="31"/>
                      </a:lnTo>
                      <a:lnTo>
                        <a:pt x="23" y="30"/>
                      </a:lnTo>
                      <a:lnTo>
                        <a:pt x="23" y="30"/>
                      </a:lnTo>
                      <a:lnTo>
                        <a:pt x="23" y="27"/>
                      </a:lnTo>
                      <a:lnTo>
                        <a:pt x="24" y="23"/>
                      </a:lnTo>
                      <a:lnTo>
                        <a:pt x="24" y="23"/>
                      </a:lnTo>
                      <a:lnTo>
                        <a:pt x="25" y="21"/>
                      </a:lnTo>
                      <a:lnTo>
                        <a:pt x="29" y="18"/>
                      </a:lnTo>
                      <a:lnTo>
                        <a:pt x="29" y="18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36" y="19"/>
                      </a:lnTo>
                      <a:lnTo>
                        <a:pt x="59" y="30"/>
                      </a:lnTo>
                      <a:lnTo>
                        <a:pt x="70" y="30"/>
                      </a:lnTo>
                      <a:lnTo>
                        <a:pt x="39" y="15"/>
                      </a:lnTo>
                      <a:lnTo>
                        <a:pt x="39" y="15"/>
                      </a:lnTo>
                      <a:lnTo>
                        <a:pt x="32" y="14"/>
                      </a:lnTo>
                      <a:close/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2" y="3"/>
                      </a:lnTo>
                      <a:lnTo>
                        <a:pt x="8" y="6"/>
                      </a:lnTo>
                      <a:lnTo>
                        <a:pt x="5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1" y="18"/>
                      </a:lnTo>
                      <a:lnTo>
                        <a:pt x="0" y="22"/>
                      </a:lnTo>
                      <a:lnTo>
                        <a:pt x="0" y="27"/>
                      </a:lnTo>
                      <a:lnTo>
                        <a:pt x="1" y="31"/>
                      </a:lnTo>
                      <a:lnTo>
                        <a:pt x="1" y="31"/>
                      </a:lnTo>
                      <a:lnTo>
                        <a:pt x="1" y="31"/>
                      </a:lnTo>
                      <a:lnTo>
                        <a:pt x="6" y="31"/>
                      </a:lnTo>
                      <a:lnTo>
                        <a:pt x="6" y="31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5" y="23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9" y="6"/>
                      </a:lnTo>
                      <a:lnTo>
                        <a:pt x="33" y="7"/>
                      </a:lnTo>
                      <a:lnTo>
                        <a:pt x="71" y="25"/>
                      </a:lnTo>
                      <a:lnTo>
                        <a:pt x="71" y="25"/>
                      </a:lnTo>
                      <a:lnTo>
                        <a:pt x="72" y="26"/>
                      </a:lnTo>
                      <a:lnTo>
                        <a:pt x="72" y="26"/>
                      </a:lnTo>
                      <a:lnTo>
                        <a:pt x="75" y="25"/>
                      </a:lnTo>
                      <a:lnTo>
                        <a:pt x="75" y="25"/>
                      </a:lnTo>
                      <a:lnTo>
                        <a:pt x="75" y="22"/>
                      </a:lnTo>
                      <a:lnTo>
                        <a:pt x="74" y="21"/>
                      </a:lnTo>
                      <a:lnTo>
                        <a:pt x="35" y="3"/>
                      </a:lnTo>
                      <a:lnTo>
                        <a:pt x="35" y="3"/>
                      </a:lnTo>
                      <a:lnTo>
                        <a:pt x="29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8BCF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89">
                  <a:extLst>
                    <a:ext uri="{FF2B5EF4-FFF2-40B4-BE49-F238E27FC236}">
                      <a16:creationId xmlns:a16="http://schemas.microsoft.com/office/drawing/2014/main" id="{9B1D79C5-0172-D24D-B32E-ECD6F68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07898">
                  <a:off x="608217" y="4894787"/>
                  <a:ext cx="235618" cy="97390"/>
                </a:xfrm>
                <a:custGeom>
                  <a:avLst/>
                  <a:gdLst>
                    <a:gd name="T0" fmla="*/ 24 w 75"/>
                    <a:gd name="T1" fmla="*/ 0 h 31"/>
                    <a:gd name="T2" fmla="*/ 24 w 75"/>
                    <a:gd name="T3" fmla="*/ 0 h 31"/>
                    <a:gd name="T4" fmla="*/ 16 w 75"/>
                    <a:gd name="T5" fmla="*/ 2 h 31"/>
                    <a:gd name="T6" fmla="*/ 16 w 75"/>
                    <a:gd name="T7" fmla="*/ 2 h 31"/>
                    <a:gd name="T8" fmla="*/ 12 w 75"/>
                    <a:gd name="T9" fmla="*/ 3 h 31"/>
                    <a:gd name="T10" fmla="*/ 8 w 75"/>
                    <a:gd name="T11" fmla="*/ 6 h 31"/>
                    <a:gd name="T12" fmla="*/ 5 w 75"/>
                    <a:gd name="T13" fmla="*/ 10 h 31"/>
                    <a:gd name="T14" fmla="*/ 2 w 75"/>
                    <a:gd name="T15" fmla="*/ 14 h 31"/>
                    <a:gd name="T16" fmla="*/ 2 w 75"/>
                    <a:gd name="T17" fmla="*/ 14 h 31"/>
                    <a:gd name="T18" fmla="*/ 1 w 75"/>
                    <a:gd name="T19" fmla="*/ 18 h 31"/>
                    <a:gd name="T20" fmla="*/ 0 w 75"/>
                    <a:gd name="T21" fmla="*/ 22 h 31"/>
                    <a:gd name="T22" fmla="*/ 0 w 75"/>
                    <a:gd name="T23" fmla="*/ 27 h 31"/>
                    <a:gd name="T24" fmla="*/ 1 w 75"/>
                    <a:gd name="T25" fmla="*/ 31 h 31"/>
                    <a:gd name="T26" fmla="*/ 1 w 75"/>
                    <a:gd name="T27" fmla="*/ 31 h 31"/>
                    <a:gd name="T28" fmla="*/ 1 w 75"/>
                    <a:gd name="T29" fmla="*/ 31 h 31"/>
                    <a:gd name="T30" fmla="*/ 6 w 75"/>
                    <a:gd name="T31" fmla="*/ 31 h 31"/>
                    <a:gd name="T32" fmla="*/ 6 w 75"/>
                    <a:gd name="T33" fmla="*/ 31 h 31"/>
                    <a:gd name="T34" fmla="*/ 6 w 75"/>
                    <a:gd name="T35" fmla="*/ 30 h 31"/>
                    <a:gd name="T36" fmla="*/ 6 w 75"/>
                    <a:gd name="T37" fmla="*/ 30 h 31"/>
                    <a:gd name="T38" fmla="*/ 5 w 75"/>
                    <a:gd name="T39" fmla="*/ 23 h 31"/>
                    <a:gd name="T40" fmla="*/ 6 w 75"/>
                    <a:gd name="T41" fmla="*/ 15 h 31"/>
                    <a:gd name="T42" fmla="*/ 6 w 75"/>
                    <a:gd name="T43" fmla="*/ 15 h 31"/>
                    <a:gd name="T44" fmla="*/ 12 w 75"/>
                    <a:gd name="T45" fmla="*/ 10 h 31"/>
                    <a:gd name="T46" fmla="*/ 18 w 75"/>
                    <a:gd name="T47" fmla="*/ 6 h 31"/>
                    <a:gd name="T48" fmla="*/ 18 w 75"/>
                    <a:gd name="T49" fmla="*/ 6 h 31"/>
                    <a:gd name="T50" fmla="*/ 24 w 75"/>
                    <a:gd name="T51" fmla="*/ 6 h 31"/>
                    <a:gd name="T52" fmla="*/ 24 w 75"/>
                    <a:gd name="T53" fmla="*/ 6 h 31"/>
                    <a:gd name="T54" fmla="*/ 29 w 75"/>
                    <a:gd name="T55" fmla="*/ 6 h 31"/>
                    <a:gd name="T56" fmla="*/ 33 w 75"/>
                    <a:gd name="T57" fmla="*/ 7 h 31"/>
                    <a:gd name="T58" fmla="*/ 71 w 75"/>
                    <a:gd name="T59" fmla="*/ 25 h 31"/>
                    <a:gd name="T60" fmla="*/ 71 w 75"/>
                    <a:gd name="T61" fmla="*/ 25 h 31"/>
                    <a:gd name="T62" fmla="*/ 72 w 75"/>
                    <a:gd name="T63" fmla="*/ 26 h 31"/>
                    <a:gd name="T64" fmla="*/ 72 w 75"/>
                    <a:gd name="T65" fmla="*/ 26 h 31"/>
                    <a:gd name="T66" fmla="*/ 75 w 75"/>
                    <a:gd name="T67" fmla="*/ 25 h 31"/>
                    <a:gd name="T68" fmla="*/ 75 w 75"/>
                    <a:gd name="T69" fmla="*/ 25 h 31"/>
                    <a:gd name="T70" fmla="*/ 75 w 75"/>
                    <a:gd name="T71" fmla="*/ 22 h 31"/>
                    <a:gd name="T72" fmla="*/ 74 w 75"/>
                    <a:gd name="T73" fmla="*/ 21 h 31"/>
                    <a:gd name="T74" fmla="*/ 35 w 75"/>
                    <a:gd name="T75" fmla="*/ 3 h 31"/>
                    <a:gd name="T76" fmla="*/ 35 w 75"/>
                    <a:gd name="T77" fmla="*/ 3 h 31"/>
                    <a:gd name="T78" fmla="*/ 29 w 75"/>
                    <a:gd name="T79" fmla="*/ 0 h 31"/>
                    <a:gd name="T80" fmla="*/ 24 w 75"/>
                    <a:gd name="T8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5" h="31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2" y="3"/>
                      </a:lnTo>
                      <a:lnTo>
                        <a:pt x="8" y="6"/>
                      </a:lnTo>
                      <a:lnTo>
                        <a:pt x="5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1" y="18"/>
                      </a:lnTo>
                      <a:lnTo>
                        <a:pt x="0" y="22"/>
                      </a:lnTo>
                      <a:lnTo>
                        <a:pt x="0" y="27"/>
                      </a:lnTo>
                      <a:lnTo>
                        <a:pt x="1" y="31"/>
                      </a:lnTo>
                      <a:lnTo>
                        <a:pt x="1" y="31"/>
                      </a:lnTo>
                      <a:lnTo>
                        <a:pt x="1" y="31"/>
                      </a:lnTo>
                      <a:lnTo>
                        <a:pt x="6" y="31"/>
                      </a:lnTo>
                      <a:lnTo>
                        <a:pt x="6" y="31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5" y="23"/>
                      </a:lnTo>
                      <a:lnTo>
                        <a:pt x="6" y="15"/>
                      </a:lnTo>
                      <a:lnTo>
                        <a:pt x="6" y="15"/>
                      </a:lnTo>
                      <a:lnTo>
                        <a:pt x="12" y="1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9" y="6"/>
                      </a:lnTo>
                      <a:lnTo>
                        <a:pt x="33" y="7"/>
                      </a:lnTo>
                      <a:lnTo>
                        <a:pt x="71" y="25"/>
                      </a:lnTo>
                      <a:lnTo>
                        <a:pt x="71" y="25"/>
                      </a:lnTo>
                      <a:lnTo>
                        <a:pt x="72" y="26"/>
                      </a:lnTo>
                      <a:lnTo>
                        <a:pt x="72" y="26"/>
                      </a:lnTo>
                      <a:lnTo>
                        <a:pt x="75" y="25"/>
                      </a:lnTo>
                      <a:lnTo>
                        <a:pt x="75" y="25"/>
                      </a:lnTo>
                      <a:lnTo>
                        <a:pt x="75" y="22"/>
                      </a:lnTo>
                      <a:lnTo>
                        <a:pt x="74" y="21"/>
                      </a:lnTo>
                      <a:lnTo>
                        <a:pt x="35" y="3"/>
                      </a:lnTo>
                      <a:lnTo>
                        <a:pt x="35" y="3"/>
                      </a:lnTo>
                      <a:lnTo>
                        <a:pt x="29" y="0"/>
                      </a:lnTo>
                      <a:lnTo>
                        <a:pt x="2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4" name="Freeform 106">
                <a:extLst>
                  <a:ext uri="{FF2B5EF4-FFF2-40B4-BE49-F238E27FC236}">
                    <a16:creationId xmlns:a16="http://schemas.microsoft.com/office/drawing/2014/main" id="{7E3409C3-6864-C848-924E-0FFA7EEB9E97}"/>
                  </a:ext>
                </a:extLst>
              </p:cNvPr>
              <p:cNvSpPr>
                <a:spLocks/>
              </p:cNvSpPr>
              <p:nvPr/>
            </p:nvSpPr>
            <p:spPr bwMode="auto">
              <a:xfrm rot="2007898">
                <a:off x="303489" y="4552109"/>
                <a:ext cx="72257" cy="128806"/>
              </a:xfrm>
              <a:custGeom>
                <a:avLst/>
                <a:gdLst>
                  <a:gd name="T0" fmla="*/ 1 w 23"/>
                  <a:gd name="T1" fmla="*/ 41 h 41"/>
                  <a:gd name="T2" fmla="*/ 23 w 23"/>
                  <a:gd name="T3" fmla="*/ 39 h 41"/>
                  <a:gd name="T4" fmla="*/ 22 w 23"/>
                  <a:gd name="T5" fmla="*/ 0 h 41"/>
                  <a:gd name="T6" fmla="*/ 0 w 23"/>
                  <a:gd name="T7" fmla="*/ 1 h 41"/>
                  <a:gd name="T8" fmla="*/ 1 w 23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1">
                    <a:moveTo>
                      <a:pt x="1" y="41"/>
                    </a:moveTo>
                    <a:lnTo>
                      <a:pt x="23" y="39"/>
                    </a:lnTo>
                    <a:lnTo>
                      <a:pt x="22" y="0"/>
                    </a:lnTo>
                    <a:lnTo>
                      <a:pt x="0" y="1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AD3D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 41">
            <a:extLst>
              <a:ext uri="{FF2B5EF4-FFF2-40B4-BE49-F238E27FC236}">
                <a16:creationId xmlns:a16="http://schemas.microsoft.com/office/drawing/2014/main" id="{2ED23F10-B6D4-8C45-A938-994DE37BDA3A}"/>
              </a:ext>
            </a:extLst>
          </p:cNvPr>
          <p:cNvGrpSpPr/>
          <p:nvPr/>
        </p:nvGrpSpPr>
        <p:grpSpPr>
          <a:xfrm>
            <a:off x="6769782" y="1591746"/>
            <a:ext cx="1345442" cy="1466343"/>
            <a:chOff x="3593371" y="951375"/>
            <a:chExt cx="1898583" cy="1426603"/>
          </a:xfrm>
        </p:grpSpPr>
        <p:grpSp>
          <p:nvGrpSpPr>
            <p:cNvPr id="47" name="组 42">
              <a:extLst>
                <a:ext uri="{FF2B5EF4-FFF2-40B4-BE49-F238E27FC236}">
                  <a16:creationId xmlns:a16="http://schemas.microsoft.com/office/drawing/2014/main" id="{A0006A02-289B-F54E-889E-FDE27E4D33F3}"/>
                </a:ext>
              </a:extLst>
            </p:cNvPr>
            <p:cNvGrpSpPr/>
            <p:nvPr/>
          </p:nvGrpSpPr>
          <p:grpSpPr>
            <a:xfrm rot="20835666">
              <a:off x="3593371" y="951375"/>
              <a:ext cx="1391640" cy="1426603"/>
              <a:chOff x="4536374" y="770182"/>
              <a:chExt cx="2959118" cy="2576250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剪去单角的矩形 80">
                <a:extLst>
                  <a:ext uri="{FF2B5EF4-FFF2-40B4-BE49-F238E27FC236}">
                    <a16:creationId xmlns:a16="http://schemas.microsoft.com/office/drawing/2014/main" id="{16C8686C-BBDE-4B4E-BEB9-8A7BE0A89219}"/>
                  </a:ext>
                </a:extLst>
              </p:cNvPr>
              <p:cNvSpPr/>
              <p:nvPr/>
            </p:nvSpPr>
            <p:spPr>
              <a:xfrm>
                <a:off x="4536374" y="783771"/>
                <a:ext cx="2959118" cy="2562661"/>
              </a:xfrm>
              <a:prstGeom prst="snip1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2" name="直角三角形 81">
                <a:extLst>
                  <a:ext uri="{FF2B5EF4-FFF2-40B4-BE49-F238E27FC236}">
                    <a16:creationId xmlns:a16="http://schemas.microsoft.com/office/drawing/2014/main" id="{8E161229-9953-F740-A6EE-1F78CD7DBB61}"/>
                  </a:ext>
                </a:extLst>
              </p:cNvPr>
              <p:cNvSpPr/>
              <p:nvPr/>
            </p:nvSpPr>
            <p:spPr>
              <a:xfrm rot="21363412">
                <a:off x="7022432" y="770182"/>
                <a:ext cx="447122" cy="446541"/>
              </a:xfrm>
              <a:prstGeom prst="rtTriangl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组 43">
              <a:extLst>
                <a:ext uri="{FF2B5EF4-FFF2-40B4-BE49-F238E27FC236}">
                  <a16:creationId xmlns:a16="http://schemas.microsoft.com/office/drawing/2014/main" id="{C618A141-387F-7043-A415-F44B5732AB1D}"/>
                </a:ext>
              </a:extLst>
            </p:cNvPr>
            <p:cNvGrpSpPr/>
            <p:nvPr/>
          </p:nvGrpSpPr>
          <p:grpSpPr>
            <a:xfrm rot="18946651">
              <a:off x="3937117" y="1525073"/>
              <a:ext cx="1554837" cy="745933"/>
              <a:chOff x="3771060" y="2665785"/>
              <a:chExt cx="1716470" cy="823479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Freeform 227">
                <a:extLst>
                  <a:ext uri="{FF2B5EF4-FFF2-40B4-BE49-F238E27FC236}">
                    <a16:creationId xmlns:a16="http://schemas.microsoft.com/office/drawing/2014/main" id="{DFEAA253-7DA1-1C41-A435-FCC47AB90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9605" y="2965234"/>
                <a:ext cx="267363" cy="165766"/>
              </a:xfrm>
              <a:custGeom>
                <a:avLst/>
                <a:gdLst>
                  <a:gd name="T0" fmla="*/ 0 w 50"/>
                  <a:gd name="T1" fmla="*/ 0 h 31"/>
                  <a:gd name="T2" fmla="*/ 13 w 50"/>
                  <a:gd name="T3" fmla="*/ 31 h 31"/>
                  <a:gd name="T4" fmla="*/ 50 w 50"/>
                  <a:gd name="T5" fmla="*/ 29 h 31"/>
                  <a:gd name="T6" fmla="*/ 36 w 50"/>
                  <a:gd name="T7" fmla="*/ 2 h 31"/>
                  <a:gd name="T8" fmla="*/ 18 w 50"/>
                  <a:gd name="T9" fmla="*/ 2 h 31"/>
                  <a:gd name="T10" fmla="*/ 18 w 50"/>
                  <a:gd name="T11" fmla="*/ 2 h 31"/>
                  <a:gd name="T12" fmla="*/ 18 w 50"/>
                  <a:gd name="T13" fmla="*/ 2 h 31"/>
                  <a:gd name="T14" fmla="*/ 18 w 50"/>
                  <a:gd name="T15" fmla="*/ 2 h 31"/>
                  <a:gd name="T16" fmla="*/ 13 w 50"/>
                  <a:gd name="T17" fmla="*/ 2 h 31"/>
                  <a:gd name="T18" fmla="*/ 11 w 50"/>
                  <a:gd name="T19" fmla="*/ 0 h 31"/>
                  <a:gd name="T20" fmla="*/ 3 w 50"/>
                  <a:gd name="T21" fmla="*/ 1 h 31"/>
                  <a:gd name="T22" fmla="*/ 3 w 50"/>
                  <a:gd name="T23" fmla="*/ 1 h 31"/>
                  <a:gd name="T24" fmla="*/ 3 w 50"/>
                  <a:gd name="T25" fmla="*/ 1 h 31"/>
                  <a:gd name="T26" fmla="*/ 3 w 50"/>
                  <a:gd name="T27" fmla="*/ 1 h 31"/>
                  <a:gd name="T28" fmla="*/ 0 w 50"/>
                  <a:gd name="T2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31">
                    <a:moveTo>
                      <a:pt x="0" y="0"/>
                    </a:moveTo>
                    <a:lnTo>
                      <a:pt x="13" y="31"/>
                    </a:lnTo>
                    <a:lnTo>
                      <a:pt x="50" y="29"/>
                    </a:lnTo>
                    <a:lnTo>
                      <a:pt x="36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277">
                <a:extLst>
                  <a:ext uri="{FF2B5EF4-FFF2-40B4-BE49-F238E27FC236}">
                    <a16:creationId xmlns:a16="http://schemas.microsoft.com/office/drawing/2014/main" id="{58FE3670-AC2B-C94F-B591-0EFF46C66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826" y="2842241"/>
                <a:ext cx="235278" cy="133683"/>
              </a:xfrm>
              <a:custGeom>
                <a:avLst/>
                <a:gdLst>
                  <a:gd name="T0" fmla="*/ 32 w 44"/>
                  <a:gd name="T1" fmla="*/ 0 h 25"/>
                  <a:gd name="T2" fmla="*/ 26 w 44"/>
                  <a:gd name="T3" fmla="*/ 0 h 25"/>
                  <a:gd name="T4" fmla="*/ 26 w 44"/>
                  <a:gd name="T5" fmla="*/ 0 h 25"/>
                  <a:gd name="T6" fmla="*/ 21 w 44"/>
                  <a:gd name="T7" fmla="*/ 1 h 25"/>
                  <a:gd name="T8" fmla="*/ 17 w 44"/>
                  <a:gd name="T9" fmla="*/ 2 h 25"/>
                  <a:gd name="T10" fmla="*/ 11 w 44"/>
                  <a:gd name="T11" fmla="*/ 2 h 25"/>
                  <a:gd name="T12" fmla="*/ 11 w 44"/>
                  <a:gd name="T13" fmla="*/ 2 h 25"/>
                  <a:gd name="T14" fmla="*/ 5 w 44"/>
                  <a:gd name="T15" fmla="*/ 4 h 25"/>
                  <a:gd name="T16" fmla="*/ 0 w 44"/>
                  <a:gd name="T17" fmla="*/ 6 h 25"/>
                  <a:gd name="T18" fmla="*/ 8 w 44"/>
                  <a:gd name="T19" fmla="*/ 23 h 25"/>
                  <a:gd name="T20" fmla="*/ 8 w 44"/>
                  <a:gd name="T21" fmla="*/ 23 h 25"/>
                  <a:gd name="T22" fmla="*/ 11 w 44"/>
                  <a:gd name="T23" fmla="*/ 24 h 25"/>
                  <a:gd name="T24" fmla="*/ 11 w 44"/>
                  <a:gd name="T25" fmla="*/ 24 h 25"/>
                  <a:gd name="T26" fmla="*/ 11 w 44"/>
                  <a:gd name="T27" fmla="*/ 24 h 25"/>
                  <a:gd name="T28" fmla="*/ 19 w 44"/>
                  <a:gd name="T29" fmla="*/ 23 h 25"/>
                  <a:gd name="T30" fmla="*/ 19 w 44"/>
                  <a:gd name="T31" fmla="*/ 23 h 25"/>
                  <a:gd name="T32" fmla="*/ 21 w 44"/>
                  <a:gd name="T33" fmla="*/ 25 h 25"/>
                  <a:gd name="T34" fmla="*/ 26 w 44"/>
                  <a:gd name="T35" fmla="*/ 25 h 25"/>
                  <a:gd name="T36" fmla="*/ 26 w 44"/>
                  <a:gd name="T37" fmla="*/ 25 h 25"/>
                  <a:gd name="T38" fmla="*/ 26 w 44"/>
                  <a:gd name="T39" fmla="*/ 25 h 25"/>
                  <a:gd name="T40" fmla="*/ 44 w 44"/>
                  <a:gd name="T41" fmla="*/ 25 h 25"/>
                  <a:gd name="T42" fmla="*/ 32 w 44"/>
                  <a:gd name="T4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25">
                    <a:moveTo>
                      <a:pt x="32" y="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21" y="1"/>
                    </a:lnTo>
                    <a:lnTo>
                      <a:pt x="17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5" y="4"/>
                    </a:lnTo>
                    <a:lnTo>
                      <a:pt x="0" y="6"/>
                    </a:lnTo>
                    <a:lnTo>
                      <a:pt x="8" y="23"/>
                    </a:lnTo>
                    <a:lnTo>
                      <a:pt x="8" y="23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21" y="25"/>
                    </a:lnTo>
                    <a:lnTo>
                      <a:pt x="26" y="25"/>
                    </a:lnTo>
                    <a:lnTo>
                      <a:pt x="26" y="25"/>
                    </a:lnTo>
                    <a:lnTo>
                      <a:pt x="26" y="25"/>
                    </a:lnTo>
                    <a:lnTo>
                      <a:pt x="44" y="25"/>
                    </a:lnTo>
                    <a:lnTo>
                      <a:pt x="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Freeform 293">
                <a:extLst>
                  <a:ext uri="{FF2B5EF4-FFF2-40B4-BE49-F238E27FC236}">
                    <a16:creationId xmlns:a16="http://schemas.microsoft.com/office/drawing/2014/main" id="{73383164-1609-D845-86DA-208071ADA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968" y="3109607"/>
                <a:ext cx="1240562" cy="165766"/>
              </a:xfrm>
              <a:custGeom>
                <a:avLst/>
                <a:gdLst>
                  <a:gd name="T0" fmla="*/ 201 w 232"/>
                  <a:gd name="T1" fmla="*/ 0 h 31"/>
                  <a:gd name="T2" fmla="*/ 0 w 232"/>
                  <a:gd name="T3" fmla="*/ 2 h 31"/>
                  <a:gd name="T4" fmla="*/ 12 w 232"/>
                  <a:gd name="T5" fmla="*/ 31 h 31"/>
                  <a:gd name="T6" fmla="*/ 201 w 232"/>
                  <a:gd name="T7" fmla="*/ 28 h 31"/>
                  <a:gd name="T8" fmla="*/ 232 w 232"/>
                  <a:gd name="T9" fmla="*/ 13 h 31"/>
                  <a:gd name="T10" fmla="*/ 221 w 232"/>
                  <a:gd name="T11" fmla="*/ 9 h 31"/>
                  <a:gd name="T12" fmla="*/ 201 w 232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31">
                    <a:moveTo>
                      <a:pt x="201" y="0"/>
                    </a:moveTo>
                    <a:lnTo>
                      <a:pt x="0" y="2"/>
                    </a:lnTo>
                    <a:lnTo>
                      <a:pt x="12" y="31"/>
                    </a:lnTo>
                    <a:lnTo>
                      <a:pt x="201" y="28"/>
                    </a:lnTo>
                    <a:lnTo>
                      <a:pt x="232" y="13"/>
                    </a:lnTo>
                    <a:lnTo>
                      <a:pt x="221" y="9"/>
                    </a:lnTo>
                    <a:lnTo>
                      <a:pt x="2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301">
                <a:extLst>
                  <a:ext uri="{FF2B5EF4-FFF2-40B4-BE49-F238E27FC236}">
                    <a16:creationId xmlns:a16="http://schemas.microsoft.com/office/drawing/2014/main" id="{24465A91-396D-1645-A465-214015471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449" y="2681826"/>
                <a:ext cx="1556054" cy="139031"/>
              </a:xfrm>
              <a:custGeom>
                <a:avLst/>
                <a:gdLst>
                  <a:gd name="T0" fmla="*/ 15 w 291"/>
                  <a:gd name="T1" fmla="*/ 26 h 26"/>
                  <a:gd name="T2" fmla="*/ 15 w 291"/>
                  <a:gd name="T3" fmla="*/ 26 h 26"/>
                  <a:gd name="T4" fmla="*/ 9 w 291"/>
                  <a:gd name="T5" fmla="*/ 24 h 26"/>
                  <a:gd name="T6" fmla="*/ 4 w 291"/>
                  <a:gd name="T7" fmla="*/ 23 h 26"/>
                  <a:gd name="T8" fmla="*/ 1 w 291"/>
                  <a:gd name="T9" fmla="*/ 19 h 26"/>
                  <a:gd name="T10" fmla="*/ 0 w 291"/>
                  <a:gd name="T11" fmla="*/ 15 h 26"/>
                  <a:gd name="T12" fmla="*/ 0 w 291"/>
                  <a:gd name="T13" fmla="*/ 15 h 26"/>
                  <a:gd name="T14" fmla="*/ 1 w 291"/>
                  <a:gd name="T15" fmla="*/ 11 h 26"/>
                  <a:gd name="T16" fmla="*/ 4 w 291"/>
                  <a:gd name="T17" fmla="*/ 8 h 26"/>
                  <a:gd name="T18" fmla="*/ 8 w 291"/>
                  <a:gd name="T19" fmla="*/ 5 h 26"/>
                  <a:gd name="T20" fmla="*/ 15 w 291"/>
                  <a:gd name="T21" fmla="*/ 4 h 26"/>
                  <a:gd name="T22" fmla="*/ 277 w 291"/>
                  <a:gd name="T23" fmla="*/ 0 h 26"/>
                  <a:gd name="T24" fmla="*/ 277 w 291"/>
                  <a:gd name="T25" fmla="*/ 0 h 26"/>
                  <a:gd name="T26" fmla="*/ 282 w 291"/>
                  <a:gd name="T27" fmla="*/ 1 h 26"/>
                  <a:gd name="T28" fmla="*/ 287 w 291"/>
                  <a:gd name="T29" fmla="*/ 3 h 26"/>
                  <a:gd name="T30" fmla="*/ 290 w 291"/>
                  <a:gd name="T31" fmla="*/ 7 h 26"/>
                  <a:gd name="T32" fmla="*/ 291 w 291"/>
                  <a:gd name="T33" fmla="*/ 11 h 26"/>
                  <a:gd name="T34" fmla="*/ 291 w 291"/>
                  <a:gd name="T35" fmla="*/ 11 h 26"/>
                  <a:gd name="T36" fmla="*/ 290 w 291"/>
                  <a:gd name="T37" fmla="*/ 15 h 26"/>
                  <a:gd name="T38" fmla="*/ 287 w 291"/>
                  <a:gd name="T39" fmla="*/ 17 h 26"/>
                  <a:gd name="T40" fmla="*/ 283 w 291"/>
                  <a:gd name="T41" fmla="*/ 20 h 26"/>
                  <a:gd name="T42" fmla="*/ 277 w 291"/>
                  <a:gd name="T43" fmla="*/ 22 h 26"/>
                  <a:gd name="T44" fmla="*/ 15 w 291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1" h="26">
                    <a:moveTo>
                      <a:pt x="15" y="26"/>
                    </a:moveTo>
                    <a:lnTo>
                      <a:pt x="15" y="26"/>
                    </a:lnTo>
                    <a:lnTo>
                      <a:pt x="9" y="24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" y="11"/>
                    </a:lnTo>
                    <a:lnTo>
                      <a:pt x="4" y="8"/>
                    </a:lnTo>
                    <a:lnTo>
                      <a:pt x="8" y="5"/>
                    </a:lnTo>
                    <a:lnTo>
                      <a:pt x="15" y="4"/>
                    </a:lnTo>
                    <a:lnTo>
                      <a:pt x="277" y="0"/>
                    </a:lnTo>
                    <a:lnTo>
                      <a:pt x="277" y="0"/>
                    </a:lnTo>
                    <a:lnTo>
                      <a:pt x="282" y="1"/>
                    </a:lnTo>
                    <a:lnTo>
                      <a:pt x="287" y="3"/>
                    </a:lnTo>
                    <a:lnTo>
                      <a:pt x="290" y="7"/>
                    </a:lnTo>
                    <a:lnTo>
                      <a:pt x="291" y="11"/>
                    </a:lnTo>
                    <a:lnTo>
                      <a:pt x="291" y="11"/>
                    </a:lnTo>
                    <a:lnTo>
                      <a:pt x="290" y="15"/>
                    </a:lnTo>
                    <a:lnTo>
                      <a:pt x="287" y="17"/>
                    </a:lnTo>
                    <a:lnTo>
                      <a:pt x="283" y="20"/>
                    </a:lnTo>
                    <a:lnTo>
                      <a:pt x="277" y="22"/>
                    </a:lnTo>
                    <a:lnTo>
                      <a:pt x="15" y="26"/>
                    </a:lnTo>
                    <a:close/>
                  </a:path>
                </a:pathLst>
              </a:custGeom>
              <a:solidFill>
                <a:srgbClr val="243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Freeform 302">
                <a:extLst>
                  <a:ext uri="{FF2B5EF4-FFF2-40B4-BE49-F238E27FC236}">
                    <a16:creationId xmlns:a16="http://schemas.microsoft.com/office/drawing/2014/main" id="{358A7EC6-5473-224E-860E-115754DAF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006" y="2665785"/>
                <a:ext cx="1400981" cy="165766"/>
              </a:xfrm>
              <a:custGeom>
                <a:avLst/>
                <a:gdLst>
                  <a:gd name="T0" fmla="*/ 14 w 262"/>
                  <a:gd name="T1" fmla="*/ 31 h 31"/>
                  <a:gd name="T2" fmla="*/ 14 w 262"/>
                  <a:gd name="T3" fmla="*/ 31 h 31"/>
                  <a:gd name="T4" fmla="*/ 8 w 262"/>
                  <a:gd name="T5" fmla="*/ 30 h 31"/>
                  <a:gd name="T6" fmla="*/ 4 w 262"/>
                  <a:gd name="T7" fmla="*/ 27 h 31"/>
                  <a:gd name="T8" fmla="*/ 1 w 262"/>
                  <a:gd name="T9" fmla="*/ 23 h 31"/>
                  <a:gd name="T10" fmla="*/ 0 w 262"/>
                  <a:gd name="T11" fmla="*/ 18 h 31"/>
                  <a:gd name="T12" fmla="*/ 0 w 262"/>
                  <a:gd name="T13" fmla="*/ 18 h 31"/>
                  <a:gd name="T14" fmla="*/ 1 w 262"/>
                  <a:gd name="T15" fmla="*/ 12 h 31"/>
                  <a:gd name="T16" fmla="*/ 4 w 262"/>
                  <a:gd name="T17" fmla="*/ 8 h 31"/>
                  <a:gd name="T18" fmla="*/ 8 w 262"/>
                  <a:gd name="T19" fmla="*/ 6 h 31"/>
                  <a:gd name="T20" fmla="*/ 14 w 262"/>
                  <a:gd name="T21" fmla="*/ 4 h 31"/>
                  <a:gd name="T22" fmla="*/ 248 w 262"/>
                  <a:gd name="T23" fmla="*/ 0 h 31"/>
                  <a:gd name="T24" fmla="*/ 248 w 262"/>
                  <a:gd name="T25" fmla="*/ 0 h 31"/>
                  <a:gd name="T26" fmla="*/ 254 w 262"/>
                  <a:gd name="T27" fmla="*/ 2 h 31"/>
                  <a:gd name="T28" fmla="*/ 258 w 262"/>
                  <a:gd name="T29" fmla="*/ 4 h 31"/>
                  <a:gd name="T30" fmla="*/ 261 w 262"/>
                  <a:gd name="T31" fmla="*/ 8 h 31"/>
                  <a:gd name="T32" fmla="*/ 262 w 262"/>
                  <a:gd name="T33" fmla="*/ 14 h 31"/>
                  <a:gd name="T34" fmla="*/ 262 w 262"/>
                  <a:gd name="T35" fmla="*/ 14 h 31"/>
                  <a:gd name="T36" fmla="*/ 261 w 262"/>
                  <a:gd name="T37" fmla="*/ 19 h 31"/>
                  <a:gd name="T38" fmla="*/ 258 w 262"/>
                  <a:gd name="T39" fmla="*/ 23 h 31"/>
                  <a:gd name="T40" fmla="*/ 254 w 262"/>
                  <a:gd name="T41" fmla="*/ 26 h 31"/>
                  <a:gd name="T42" fmla="*/ 250 w 262"/>
                  <a:gd name="T43" fmla="*/ 27 h 31"/>
                  <a:gd name="T44" fmla="*/ 14 w 262"/>
                  <a:gd name="T4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2" h="31">
                    <a:moveTo>
                      <a:pt x="14" y="31"/>
                    </a:move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4" y="2"/>
                    </a:lnTo>
                    <a:lnTo>
                      <a:pt x="258" y="4"/>
                    </a:lnTo>
                    <a:lnTo>
                      <a:pt x="261" y="8"/>
                    </a:lnTo>
                    <a:lnTo>
                      <a:pt x="262" y="14"/>
                    </a:lnTo>
                    <a:lnTo>
                      <a:pt x="262" y="14"/>
                    </a:lnTo>
                    <a:lnTo>
                      <a:pt x="261" y="19"/>
                    </a:lnTo>
                    <a:lnTo>
                      <a:pt x="258" y="23"/>
                    </a:lnTo>
                    <a:lnTo>
                      <a:pt x="254" y="26"/>
                    </a:lnTo>
                    <a:lnTo>
                      <a:pt x="250" y="27"/>
                    </a:lnTo>
                    <a:lnTo>
                      <a:pt x="14" y="31"/>
                    </a:lnTo>
                    <a:close/>
                  </a:path>
                </a:pathLst>
              </a:custGeom>
              <a:solidFill>
                <a:srgbClr val="DE5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Freeform 303">
                <a:extLst>
                  <a:ext uri="{FF2B5EF4-FFF2-40B4-BE49-F238E27FC236}">
                    <a16:creationId xmlns:a16="http://schemas.microsoft.com/office/drawing/2014/main" id="{94349446-4FE2-434F-A503-31778C12C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138" y="2665785"/>
                <a:ext cx="518686" cy="187156"/>
              </a:xfrm>
              <a:custGeom>
                <a:avLst/>
                <a:gdLst>
                  <a:gd name="T0" fmla="*/ 93 w 97"/>
                  <a:gd name="T1" fmla="*/ 27 h 35"/>
                  <a:gd name="T2" fmla="*/ 78 w 97"/>
                  <a:gd name="T3" fmla="*/ 35 h 35"/>
                  <a:gd name="T4" fmla="*/ 6 w 97"/>
                  <a:gd name="T5" fmla="*/ 35 h 35"/>
                  <a:gd name="T6" fmla="*/ 6 w 97"/>
                  <a:gd name="T7" fmla="*/ 35 h 35"/>
                  <a:gd name="T8" fmla="*/ 4 w 97"/>
                  <a:gd name="T9" fmla="*/ 34 h 35"/>
                  <a:gd name="T10" fmla="*/ 0 w 97"/>
                  <a:gd name="T11" fmla="*/ 31 h 35"/>
                  <a:gd name="T12" fmla="*/ 59 w 97"/>
                  <a:gd name="T13" fmla="*/ 30 h 35"/>
                  <a:gd name="T14" fmla="*/ 59 w 97"/>
                  <a:gd name="T15" fmla="*/ 30 h 35"/>
                  <a:gd name="T16" fmla="*/ 60 w 97"/>
                  <a:gd name="T17" fmla="*/ 27 h 35"/>
                  <a:gd name="T18" fmla="*/ 63 w 97"/>
                  <a:gd name="T19" fmla="*/ 22 h 35"/>
                  <a:gd name="T20" fmla="*/ 63 w 97"/>
                  <a:gd name="T21" fmla="*/ 16 h 35"/>
                  <a:gd name="T22" fmla="*/ 63 w 97"/>
                  <a:gd name="T23" fmla="*/ 12 h 35"/>
                  <a:gd name="T24" fmla="*/ 63 w 97"/>
                  <a:gd name="T25" fmla="*/ 6 h 35"/>
                  <a:gd name="T26" fmla="*/ 60 w 97"/>
                  <a:gd name="T27" fmla="*/ 0 h 35"/>
                  <a:gd name="T28" fmla="*/ 93 w 97"/>
                  <a:gd name="T29" fmla="*/ 0 h 35"/>
                  <a:gd name="T30" fmla="*/ 93 w 97"/>
                  <a:gd name="T31" fmla="*/ 0 h 35"/>
                  <a:gd name="T32" fmla="*/ 94 w 97"/>
                  <a:gd name="T33" fmla="*/ 2 h 35"/>
                  <a:gd name="T34" fmla="*/ 97 w 97"/>
                  <a:gd name="T35" fmla="*/ 8 h 35"/>
                  <a:gd name="T36" fmla="*/ 97 w 97"/>
                  <a:gd name="T37" fmla="*/ 16 h 35"/>
                  <a:gd name="T38" fmla="*/ 95 w 97"/>
                  <a:gd name="T39" fmla="*/ 22 h 35"/>
                  <a:gd name="T40" fmla="*/ 93 w 97"/>
                  <a:gd name="T41" fmla="*/ 27 h 35"/>
                  <a:gd name="T42" fmla="*/ 93 w 97"/>
                  <a:gd name="T43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35">
                    <a:moveTo>
                      <a:pt x="93" y="27"/>
                    </a:moveTo>
                    <a:lnTo>
                      <a:pt x="78" y="35"/>
                    </a:lnTo>
                    <a:lnTo>
                      <a:pt x="6" y="35"/>
                    </a:lnTo>
                    <a:lnTo>
                      <a:pt x="6" y="35"/>
                    </a:lnTo>
                    <a:lnTo>
                      <a:pt x="4" y="34"/>
                    </a:lnTo>
                    <a:lnTo>
                      <a:pt x="0" y="31"/>
                    </a:lnTo>
                    <a:lnTo>
                      <a:pt x="59" y="30"/>
                    </a:lnTo>
                    <a:lnTo>
                      <a:pt x="59" y="30"/>
                    </a:lnTo>
                    <a:lnTo>
                      <a:pt x="60" y="27"/>
                    </a:lnTo>
                    <a:lnTo>
                      <a:pt x="63" y="22"/>
                    </a:lnTo>
                    <a:lnTo>
                      <a:pt x="63" y="16"/>
                    </a:lnTo>
                    <a:lnTo>
                      <a:pt x="63" y="12"/>
                    </a:lnTo>
                    <a:lnTo>
                      <a:pt x="63" y="6"/>
                    </a:lnTo>
                    <a:lnTo>
                      <a:pt x="6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7" y="8"/>
                    </a:lnTo>
                    <a:lnTo>
                      <a:pt x="97" y="16"/>
                    </a:lnTo>
                    <a:lnTo>
                      <a:pt x="95" y="22"/>
                    </a:lnTo>
                    <a:lnTo>
                      <a:pt x="93" y="27"/>
                    </a:lnTo>
                    <a:lnTo>
                      <a:pt x="93" y="27"/>
                    </a:lnTo>
                    <a:close/>
                  </a:path>
                </a:pathLst>
              </a:custGeom>
              <a:solidFill>
                <a:srgbClr val="243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55" name="组 50">
                <a:extLst>
                  <a:ext uri="{FF2B5EF4-FFF2-40B4-BE49-F238E27FC236}">
                    <a16:creationId xmlns:a16="http://schemas.microsoft.com/office/drawing/2014/main" id="{717CC197-2B92-C644-BE8A-2EC58434CD35}"/>
                  </a:ext>
                </a:extLst>
              </p:cNvPr>
              <p:cNvGrpSpPr/>
              <p:nvPr/>
            </p:nvGrpSpPr>
            <p:grpSpPr>
              <a:xfrm>
                <a:off x="3813839" y="3216549"/>
                <a:ext cx="1523970" cy="272715"/>
                <a:chOff x="3813839" y="3216549"/>
                <a:chExt cx="1523970" cy="272715"/>
              </a:xfrm>
            </p:grpSpPr>
            <p:sp>
              <p:nvSpPr>
                <p:cNvPr id="65" name="Freeform 226">
                  <a:extLst>
                    <a:ext uri="{FF2B5EF4-FFF2-40B4-BE49-F238E27FC236}">
                      <a16:creationId xmlns:a16="http://schemas.microsoft.com/office/drawing/2014/main" id="{A4C33C03-22D5-1D47-A07C-DA8D3F8B5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3979" y="3275373"/>
                  <a:ext cx="245972" cy="112293"/>
                </a:xfrm>
                <a:custGeom>
                  <a:avLst/>
                  <a:gdLst>
                    <a:gd name="T0" fmla="*/ 35 w 46"/>
                    <a:gd name="T1" fmla="*/ 0 h 21"/>
                    <a:gd name="T2" fmla="*/ 0 w 46"/>
                    <a:gd name="T3" fmla="*/ 0 h 21"/>
                    <a:gd name="T4" fmla="*/ 9 w 46"/>
                    <a:gd name="T5" fmla="*/ 21 h 21"/>
                    <a:gd name="T6" fmla="*/ 46 w 46"/>
                    <a:gd name="T7" fmla="*/ 20 h 21"/>
                    <a:gd name="T8" fmla="*/ 35 w 46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21">
                      <a:moveTo>
                        <a:pt x="35" y="0"/>
                      </a:moveTo>
                      <a:lnTo>
                        <a:pt x="0" y="0"/>
                      </a:lnTo>
                      <a:lnTo>
                        <a:pt x="9" y="21"/>
                      </a:lnTo>
                      <a:lnTo>
                        <a:pt x="46" y="20"/>
                      </a:lnTo>
                      <a:lnTo>
                        <a:pt x="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304">
                  <a:extLst>
                    <a:ext uri="{FF2B5EF4-FFF2-40B4-BE49-F238E27FC236}">
                      <a16:creationId xmlns:a16="http://schemas.microsoft.com/office/drawing/2014/main" id="{A33873F9-CBF2-C445-B92E-9723AFDB5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3839" y="3216549"/>
                  <a:ext cx="1523970" cy="272714"/>
                </a:xfrm>
                <a:custGeom>
                  <a:avLst/>
                  <a:gdLst>
                    <a:gd name="T0" fmla="*/ 1 w 285"/>
                    <a:gd name="T1" fmla="*/ 51 h 51"/>
                    <a:gd name="T2" fmla="*/ 0 w 285"/>
                    <a:gd name="T3" fmla="*/ 5 h 51"/>
                    <a:gd name="T4" fmla="*/ 283 w 285"/>
                    <a:gd name="T5" fmla="*/ 0 h 51"/>
                    <a:gd name="T6" fmla="*/ 285 w 285"/>
                    <a:gd name="T7" fmla="*/ 46 h 51"/>
                    <a:gd name="T8" fmla="*/ 1 w 285"/>
                    <a:gd name="T9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5" h="51">
                      <a:moveTo>
                        <a:pt x="1" y="51"/>
                      </a:moveTo>
                      <a:lnTo>
                        <a:pt x="0" y="5"/>
                      </a:lnTo>
                      <a:lnTo>
                        <a:pt x="283" y="0"/>
                      </a:lnTo>
                      <a:lnTo>
                        <a:pt x="285" y="46"/>
                      </a:lnTo>
                      <a:lnTo>
                        <a:pt x="1" y="51"/>
                      </a:lnTo>
                      <a:close/>
                    </a:path>
                  </a:pathLst>
                </a:custGeom>
                <a:solidFill>
                  <a:srgbClr val="EAAB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305">
                  <a:extLst>
                    <a:ext uri="{FF2B5EF4-FFF2-40B4-BE49-F238E27FC236}">
                      <a16:creationId xmlns:a16="http://schemas.microsoft.com/office/drawing/2014/main" id="{32E23FA9-EF5C-EB41-B1B5-293D20F93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9391" y="3403706"/>
                  <a:ext cx="1352855" cy="85558"/>
                </a:xfrm>
                <a:custGeom>
                  <a:avLst/>
                  <a:gdLst>
                    <a:gd name="T0" fmla="*/ 0 w 253"/>
                    <a:gd name="T1" fmla="*/ 16 h 16"/>
                    <a:gd name="T2" fmla="*/ 0 w 253"/>
                    <a:gd name="T3" fmla="*/ 5 h 16"/>
                    <a:gd name="T4" fmla="*/ 253 w 253"/>
                    <a:gd name="T5" fmla="*/ 0 h 16"/>
                    <a:gd name="T6" fmla="*/ 253 w 253"/>
                    <a:gd name="T7" fmla="*/ 11 h 16"/>
                    <a:gd name="T8" fmla="*/ 0 w 253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16">
                      <a:moveTo>
                        <a:pt x="0" y="16"/>
                      </a:moveTo>
                      <a:lnTo>
                        <a:pt x="0" y="5"/>
                      </a:lnTo>
                      <a:lnTo>
                        <a:pt x="253" y="0"/>
                      </a:lnTo>
                      <a:lnTo>
                        <a:pt x="253" y="11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307">
                  <a:extLst>
                    <a:ext uri="{FF2B5EF4-FFF2-40B4-BE49-F238E27FC236}">
                      <a16:creationId xmlns:a16="http://schemas.microsoft.com/office/drawing/2014/main" id="{6CF7B923-D690-4C42-9014-BA0E2D784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8421" y="3360927"/>
                  <a:ext cx="37432" cy="122989"/>
                </a:xfrm>
                <a:custGeom>
                  <a:avLst/>
                  <a:gdLst>
                    <a:gd name="T0" fmla="*/ 1 w 7"/>
                    <a:gd name="T1" fmla="*/ 23 h 23"/>
                    <a:gd name="T2" fmla="*/ 0 w 7"/>
                    <a:gd name="T3" fmla="*/ 0 h 23"/>
                    <a:gd name="T4" fmla="*/ 5 w 7"/>
                    <a:gd name="T5" fmla="*/ 0 h 23"/>
                    <a:gd name="T6" fmla="*/ 7 w 7"/>
                    <a:gd name="T7" fmla="*/ 23 h 23"/>
                    <a:gd name="T8" fmla="*/ 1 w 7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3">
                      <a:moveTo>
                        <a:pt x="1" y="23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7" y="23"/>
                      </a:lnTo>
                      <a:lnTo>
                        <a:pt x="1" y="23"/>
                      </a:lnTo>
                      <a:close/>
                    </a:path>
                  </a:pathLst>
                </a:cu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308">
                  <a:extLst>
                    <a:ext uri="{FF2B5EF4-FFF2-40B4-BE49-F238E27FC236}">
                      <a16:creationId xmlns:a16="http://schemas.microsoft.com/office/drawing/2014/main" id="{D1D319A3-1983-F04A-BD3E-2685D7A8A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9326" y="3360927"/>
                  <a:ext cx="37432" cy="122989"/>
                </a:xfrm>
                <a:custGeom>
                  <a:avLst/>
                  <a:gdLst>
                    <a:gd name="T0" fmla="*/ 2 w 7"/>
                    <a:gd name="T1" fmla="*/ 23 h 23"/>
                    <a:gd name="T2" fmla="*/ 0 w 7"/>
                    <a:gd name="T3" fmla="*/ 0 h 23"/>
                    <a:gd name="T4" fmla="*/ 6 w 7"/>
                    <a:gd name="T5" fmla="*/ 0 h 23"/>
                    <a:gd name="T6" fmla="*/ 7 w 7"/>
                    <a:gd name="T7" fmla="*/ 23 h 23"/>
                    <a:gd name="T8" fmla="*/ 2 w 7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3">
                      <a:moveTo>
                        <a:pt x="2" y="23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7" y="23"/>
                      </a:lnTo>
                      <a:lnTo>
                        <a:pt x="2" y="23"/>
                      </a:lnTo>
                      <a:close/>
                    </a:path>
                  </a:pathLst>
                </a:cu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309">
                  <a:extLst>
                    <a:ext uri="{FF2B5EF4-FFF2-40B4-BE49-F238E27FC236}">
                      <a16:creationId xmlns:a16="http://schemas.microsoft.com/office/drawing/2014/main" id="{C2975706-9D0B-BC4E-B46B-7A40C6864F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5577" y="3360927"/>
                  <a:ext cx="37432" cy="122989"/>
                </a:xfrm>
                <a:custGeom>
                  <a:avLst/>
                  <a:gdLst>
                    <a:gd name="T0" fmla="*/ 1 w 7"/>
                    <a:gd name="T1" fmla="*/ 23 h 23"/>
                    <a:gd name="T2" fmla="*/ 0 w 7"/>
                    <a:gd name="T3" fmla="*/ 0 h 23"/>
                    <a:gd name="T4" fmla="*/ 5 w 7"/>
                    <a:gd name="T5" fmla="*/ 0 h 23"/>
                    <a:gd name="T6" fmla="*/ 7 w 7"/>
                    <a:gd name="T7" fmla="*/ 23 h 23"/>
                    <a:gd name="T8" fmla="*/ 1 w 7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3">
                      <a:moveTo>
                        <a:pt x="1" y="23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7" y="23"/>
                      </a:lnTo>
                      <a:lnTo>
                        <a:pt x="1" y="23"/>
                      </a:lnTo>
                      <a:close/>
                    </a:path>
                  </a:pathLst>
                </a:cu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 310">
                  <a:extLst>
                    <a:ext uri="{FF2B5EF4-FFF2-40B4-BE49-F238E27FC236}">
                      <a16:creationId xmlns:a16="http://schemas.microsoft.com/office/drawing/2014/main" id="{AD5D3D2C-A44B-1047-997D-6E65A0963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7172" y="3350233"/>
                  <a:ext cx="26738" cy="133683"/>
                </a:xfrm>
                <a:custGeom>
                  <a:avLst/>
                  <a:gdLst>
                    <a:gd name="T0" fmla="*/ 0 w 5"/>
                    <a:gd name="T1" fmla="*/ 25 h 25"/>
                    <a:gd name="T2" fmla="*/ 0 w 5"/>
                    <a:gd name="T3" fmla="*/ 2 h 25"/>
                    <a:gd name="T4" fmla="*/ 5 w 5"/>
                    <a:gd name="T5" fmla="*/ 0 h 25"/>
                    <a:gd name="T6" fmla="*/ 5 w 5"/>
                    <a:gd name="T7" fmla="*/ 23 h 25"/>
                    <a:gd name="T8" fmla="*/ 0 w 5"/>
                    <a:gd name="T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5">
                      <a:moveTo>
                        <a:pt x="0" y="25"/>
                      </a:moveTo>
                      <a:lnTo>
                        <a:pt x="0" y="2"/>
                      </a:lnTo>
                      <a:lnTo>
                        <a:pt x="5" y="0"/>
                      </a:lnTo>
                      <a:lnTo>
                        <a:pt x="5" y="23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Rectangle 311">
                  <a:extLst>
                    <a:ext uri="{FF2B5EF4-FFF2-40B4-BE49-F238E27FC236}">
                      <a16:creationId xmlns:a16="http://schemas.microsoft.com/office/drawing/2014/main" id="{3CB81BF8-4187-D341-9264-E76C880F3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8077" y="3350233"/>
                  <a:ext cx="32085" cy="122989"/>
                </a:xfrm>
                <a:prstGeom prst="rect">
                  <a:avLst/>
                </a:pr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Rectangle 312">
                  <a:extLst>
                    <a:ext uri="{FF2B5EF4-FFF2-40B4-BE49-F238E27FC236}">
                      <a16:creationId xmlns:a16="http://schemas.microsoft.com/office/drawing/2014/main" id="{246E4399-0284-364A-8D34-32127A1EBD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4328" y="3350233"/>
                  <a:ext cx="26738" cy="122989"/>
                </a:xfrm>
                <a:prstGeom prst="rect">
                  <a:avLst/>
                </a:pr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Rectangle 313">
                  <a:extLst>
                    <a:ext uri="{FF2B5EF4-FFF2-40B4-BE49-F238E27FC236}">
                      <a16:creationId xmlns:a16="http://schemas.microsoft.com/office/drawing/2014/main" id="{5BA19C26-903B-7246-BEC8-E9DA60CCC0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5229" y="3350233"/>
                  <a:ext cx="32085" cy="122989"/>
                </a:xfrm>
                <a:prstGeom prst="rect">
                  <a:avLst/>
                </a:pr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Rectangle 314">
                  <a:extLst>
                    <a:ext uri="{FF2B5EF4-FFF2-40B4-BE49-F238E27FC236}">
                      <a16:creationId xmlns:a16="http://schemas.microsoft.com/office/drawing/2014/main" id="{57093E3C-91AA-2545-AB7D-3E78DA2E93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1481" y="3344885"/>
                  <a:ext cx="26738" cy="122989"/>
                </a:xfrm>
                <a:prstGeom prst="rect">
                  <a:avLst/>
                </a:pr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Rectangle 315">
                  <a:extLst>
                    <a:ext uri="{FF2B5EF4-FFF2-40B4-BE49-F238E27FC236}">
                      <a16:creationId xmlns:a16="http://schemas.microsoft.com/office/drawing/2014/main" id="{434D11A3-45A2-FC41-A087-B6D5D78842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7732" y="3344885"/>
                  <a:ext cx="26738" cy="122989"/>
                </a:xfrm>
                <a:prstGeom prst="rect">
                  <a:avLst/>
                </a:pr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Rectangle 316">
                  <a:extLst>
                    <a:ext uri="{FF2B5EF4-FFF2-40B4-BE49-F238E27FC236}">
                      <a16:creationId xmlns:a16="http://schemas.microsoft.com/office/drawing/2014/main" id="{390C5B60-F91A-DB41-B67B-D0B22BF116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8637" y="3344885"/>
                  <a:ext cx="26738" cy="122989"/>
                </a:xfrm>
                <a:prstGeom prst="rect">
                  <a:avLst/>
                </a:pr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317">
                  <a:extLst>
                    <a:ext uri="{FF2B5EF4-FFF2-40B4-BE49-F238E27FC236}">
                      <a16:creationId xmlns:a16="http://schemas.microsoft.com/office/drawing/2014/main" id="{6071549A-FD00-704A-A49E-EB0C029D88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4889" y="3339538"/>
                  <a:ext cx="32085" cy="128336"/>
                </a:xfrm>
                <a:custGeom>
                  <a:avLst/>
                  <a:gdLst>
                    <a:gd name="T0" fmla="*/ 1 w 6"/>
                    <a:gd name="T1" fmla="*/ 24 h 24"/>
                    <a:gd name="T2" fmla="*/ 0 w 6"/>
                    <a:gd name="T3" fmla="*/ 1 h 24"/>
                    <a:gd name="T4" fmla="*/ 5 w 6"/>
                    <a:gd name="T5" fmla="*/ 0 h 24"/>
                    <a:gd name="T6" fmla="*/ 6 w 6"/>
                    <a:gd name="T7" fmla="*/ 23 h 24"/>
                    <a:gd name="T8" fmla="*/ 1 w 6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4">
                      <a:moveTo>
                        <a:pt x="1" y="24"/>
                      </a:move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6" y="23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318">
                  <a:extLst>
                    <a:ext uri="{FF2B5EF4-FFF2-40B4-BE49-F238E27FC236}">
                      <a16:creationId xmlns:a16="http://schemas.microsoft.com/office/drawing/2014/main" id="{43F20027-FC56-3E4B-AF64-05B56EF10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5789" y="3339538"/>
                  <a:ext cx="37432" cy="122989"/>
                </a:xfrm>
                <a:custGeom>
                  <a:avLst/>
                  <a:gdLst>
                    <a:gd name="T0" fmla="*/ 2 w 7"/>
                    <a:gd name="T1" fmla="*/ 23 h 23"/>
                    <a:gd name="T2" fmla="*/ 0 w 7"/>
                    <a:gd name="T3" fmla="*/ 0 h 23"/>
                    <a:gd name="T4" fmla="*/ 6 w 7"/>
                    <a:gd name="T5" fmla="*/ 0 h 23"/>
                    <a:gd name="T6" fmla="*/ 7 w 7"/>
                    <a:gd name="T7" fmla="*/ 23 h 23"/>
                    <a:gd name="T8" fmla="*/ 2 w 7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3">
                      <a:moveTo>
                        <a:pt x="2" y="23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7" y="23"/>
                      </a:lnTo>
                      <a:lnTo>
                        <a:pt x="2" y="23"/>
                      </a:lnTo>
                      <a:close/>
                    </a:path>
                  </a:pathLst>
                </a:cu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319">
                  <a:extLst>
                    <a:ext uri="{FF2B5EF4-FFF2-40B4-BE49-F238E27FC236}">
                      <a16:creationId xmlns:a16="http://schemas.microsoft.com/office/drawing/2014/main" id="{272A0FB3-ED67-6540-A2FE-A4DC7289D3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2041" y="3339538"/>
                  <a:ext cx="32085" cy="122989"/>
                </a:xfrm>
                <a:custGeom>
                  <a:avLst/>
                  <a:gdLst>
                    <a:gd name="T0" fmla="*/ 1 w 6"/>
                    <a:gd name="T1" fmla="*/ 23 h 23"/>
                    <a:gd name="T2" fmla="*/ 0 w 6"/>
                    <a:gd name="T3" fmla="*/ 0 h 23"/>
                    <a:gd name="T4" fmla="*/ 5 w 6"/>
                    <a:gd name="T5" fmla="*/ 0 h 23"/>
                    <a:gd name="T6" fmla="*/ 6 w 6"/>
                    <a:gd name="T7" fmla="*/ 23 h 23"/>
                    <a:gd name="T8" fmla="*/ 1 w 6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3">
                      <a:moveTo>
                        <a:pt x="1" y="23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6" y="23"/>
                      </a:lnTo>
                      <a:lnTo>
                        <a:pt x="1" y="23"/>
                      </a:lnTo>
                      <a:close/>
                    </a:path>
                  </a:pathLst>
                </a:custGeom>
                <a:solidFill>
                  <a:srgbClr val="F1CB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6" name="Freeform 320">
                <a:extLst>
                  <a:ext uri="{FF2B5EF4-FFF2-40B4-BE49-F238E27FC236}">
                    <a16:creationId xmlns:a16="http://schemas.microsoft.com/office/drawing/2014/main" id="{D1C180E9-CA27-CC4A-B900-28627A4F0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1060" y="2954540"/>
                <a:ext cx="1593480" cy="176462"/>
              </a:xfrm>
              <a:custGeom>
                <a:avLst/>
                <a:gdLst>
                  <a:gd name="T0" fmla="*/ 267 w 298"/>
                  <a:gd name="T1" fmla="*/ 27 h 33"/>
                  <a:gd name="T2" fmla="*/ 298 w 298"/>
                  <a:gd name="T3" fmla="*/ 14 h 33"/>
                  <a:gd name="T4" fmla="*/ 266 w 298"/>
                  <a:gd name="T5" fmla="*/ 0 h 33"/>
                  <a:gd name="T6" fmla="*/ 8 w 298"/>
                  <a:gd name="T7" fmla="*/ 6 h 33"/>
                  <a:gd name="T8" fmla="*/ 8 w 298"/>
                  <a:gd name="T9" fmla="*/ 6 h 33"/>
                  <a:gd name="T10" fmla="*/ 5 w 298"/>
                  <a:gd name="T11" fmla="*/ 6 h 33"/>
                  <a:gd name="T12" fmla="*/ 3 w 298"/>
                  <a:gd name="T13" fmla="*/ 7 h 33"/>
                  <a:gd name="T14" fmla="*/ 1 w 298"/>
                  <a:gd name="T15" fmla="*/ 10 h 33"/>
                  <a:gd name="T16" fmla="*/ 0 w 298"/>
                  <a:gd name="T17" fmla="*/ 14 h 33"/>
                  <a:gd name="T18" fmla="*/ 0 w 298"/>
                  <a:gd name="T19" fmla="*/ 26 h 33"/>
                  <a:gd name="T20" fmla="*/ 0 w 298"/>
                  <a:gd name="T21" fmla="*/ 26 h 33"/>
                  <a:gd name="T22" fmla="*/ 1 w 298"/>
                  <a:gd name="T23" fmla="*/ 29 h 33"/>
                  <a:gd name="T24" fmla="*/ 3 w 298"/>
                  <a:gd name="T25" fmla="*/ 31 h 33"/>
                  <a:gd name="T26" fmla="*/ 5 w 298"/>
                  <a:gd name="T27" fmla="*/ 33 h 33"/>
                  <a:gd name="T28" fmla="*/ 8 w 298"/>
                  <a:gd name="T29" fmla="*/ 33 h 33"/>
                  <a:gd name="T30" fmla="*/ 267 w 298"/>
                  <a:gd name="T31" fmla="*/ 2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8" h="33">
                    <a:moveTo>
                      <a:pt x="267" y="27"/>
                    </a:moveTo>
                    <a:lnTo>
                      <a:pt x="298" y="14"/>
                    </a:lnTo>
                    <a:lnTo>
                      <a:pt x="266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0" y="1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" y="29"/>
                    </a:lnTo>
                    <a:lnTo>
                      <a:pt x="3" y="31"/>
                    </a:lnTo>
                    <a:lnTo>
                      <a:pt x="5" y="33"/>
                    </a:lnTo>
                    <a:lnTo>
                      <a:pt x="8" y="33"/>
                    </a:lnTo>
                    <a:lnTo>
                      <a:pt x="267" y="27"/>
                    </a:lnTo>
                    <a:close/>
                  </a:path>
                </a:pathLst>
              </a:custGeom>
              <a:solidFill>
                <a:srgbClr val="D85A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Freeform 321">
                <a:extLst>
                  <a:ext uri="{FF2B5EF4-FFF2-40B4-BE49-F238E27FC236}">
                    <a16:creationId xmlns:a16="http://schemas.microsoft.com/office/drawing/2014/main" id="{15D3D5A2-E06B-C048-B273-1C5C51FCF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1060" y="3029397"/>
                <a:ext cx="1593480" cy="101599"/>
              </a:xfrm>
              <a:custGeom>
                <a:avLst/>
                <a:gdLst>
                  <a:gd name="T0" fmla="*/ 267 w 298"/>
                  <a:gd name="T1" fmla="*/ 13 h 19"/>
                  <a:gd name="T2" fmla="*/ 298 w 298"/>
                  <a:gd name="T3" fmla="*/ 0 h 19"/>
                  <a:gd name="T4" fmla="*/ 264 w 298"/>
                  <a:gd name="T5" fmla="*/ 0 h 19"/>
                  <a:gd name="T6" fmla="*/ 0 w 298"/>
                  <a:gd name="T7" fmla="*/ 5 h 19"/>
                  <a:gd name="T8" fmla="*/ 0 w 298"/>
                  <a:gd name="T9" fmla="*/ 12 h 19"/>
                  <a:gd name="T10" fmla="*/ 0 w 298"/>
                  <a:gd name="T11" fmla="*/ 12 h 19"/>
                  <a:gd name="T12" fmla="*/ 1 w 298"/>
                  <a:gd name="T13" fmla="*/ 15 h 19"/>
                  <a:gd name="T14" fmla="*/ 3 w 298"/>
                  <a:gd name="T15" fmla="*/ 17 h 19"/>
                  <a:gd name="T16" fmla="*/ 5 w 298"/>
                  <a:gd name="T17" fmla="*/ 19 h 19"/>
                  <a:gd name="T18" fmla="*/ 8 w 298"/>
                  <a:gd name="T19" fmla="*/ 19 h 19"/>
                  <a:gd name="T20" fmla="*/ 267 w 298"/>
                  <a:gd name="T21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" h="19">
                    <a:moveTo>
                      <a:pt x="267" y="13"/>
                    </a:moveTo>
                    <a:lnTo>
                      <a:pt x="298" y="0"/>
                    </a:lnTo>
                    <a:lnTo>
                      <a:pt x="264" y="0"/>
                    </a:ln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3" y="17"/>
                    </a:lnTo>
                    <a:lnTo>
                      <a:pt x="5" y="19"/>
                    </a:lnTo>
                    <a:lnTo>
                      <a:pt x="8" y="19"/>
                    </a:lnTo>
                    <a:lnTo>
                      <a:pt x="267" y="13"/>
                    </a:lnTo>
                    <a:close/>
                  </a:path>
                </a:pathLst>
              </a:custGeom>
              <a:solidFill>
                <a:srgbClr val="A92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Freeform 322">
                <a:extLst>
                  <a:ext uri="{FF2B5EF4-FFF2-40B4-BE49-F238E27FC236}">
                    <a16:creationId xmlns:a16="http://schemas.microsoft.com/office/drawing/2014/main" id="{CB424665-FEEA-D54B-B8E3-06D6B24A3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965" y="2954540"/>
                <a:ext cx="1502579" cy="176462"/>
              </a:xfrm>
              <a:custGeom>
                <a:avLst/>
                <a:gdLst>
                  <a:gd name="T0" fmla="*/ 250 w 281"/>
                  <a:gd name="T1" fmla="*/ 27 h 33"/>
                  <a:gd name="T2" fmla="*/ 281 w 281"/>
                  <a:gd name="T3" fmla="*/ 14 h 33"/>
                  <a:gd name="T4" fmla="*/ 249 w 281"/>
                  <a:gd name="T5" fmla="*/ 0 h 33"/>
                  <a:gd name="T6" fmla="*/ 2 w 281"/>
                  <a:gd name="T7" fmla="*/ 6 h 33"/>
                  <a:gd name="T8" fmla="*/ 2 w 281"/>
                  <a:gd name="T9" fmla="*/ 6 h 33"/>
                  <a:gd name="T10" fmla="*/ 0 w 281"/>
                  <a:gd name="T11" fmla="*/ 19 h 33"/>
                  <a:gd name="T12" fmla="*/ 2 w 281"/>
                  <a:gd name="T13" fmla="*/ 33 h 33"/>
                  <a:gd name="T14" fmla="*/ 250 w 281"/>
                  <a:gd name="T15" fmla="*/ 2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" h="33">
                    <a:moveTo>
                      <a:pt x="250" y="27"/>
                    </a:moveTo>
                    <a:lnTo>
                      <a:pt x="281" y="14"/>
                    </a:lnTo>
                    <a:lnTo>
                      <a:pt x="249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9"/>
                    </a:lnTo>
                    <a:lnTo>
                      <a:pt x="2" y="33"/>
                    </a:lnTo>
                    <a:lnTo>
                      <a:pt x="25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Freeform 323">
                <a:extLst>
                  <a:ext uri="{FF2B5EF4-FFF2-40B4-BE49-F238E27FC236}">
                    <a16:creationId xmlns:a16="http://schemas.microsoft.com/office/drawing/2014/main" id="{03FE56CE-9004-A14E-8C3B-6B456653A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965" y="3029397"/>
                <a:ext cx="1502579" cy="101599"/>
              </a:xfrm>
              <a:custGeom>
                <a:avLst/>
                <a:gdLst>
                  <a:gd name="T0" fmla="*/ 250 w 281"/>
                  <a:gd name="T1" fmla="*/ 13 h 19"/>
                  <a:gd name="T2" fmla="*/ 281 w 281"/>
                  <a:gd name="T3" fmla="*/ 0 h 19"/>
                  <a:gd name="T4" fmla="*/ 247 w 281"/>
                  <a:gd name="T5" fmla="*/ 0 h 19"/>
                  <a:gd name="T6" fmla="*/ 0 w 281"/>
                  <a:gd name="T7" fmla="*/ 5 h 19"/>
                  <a:gd name="T8" fmla="*/ 0 w 281"/>
                  <a:gd name="T9" fmla="*/ 5 h 19"/>
                  <a:gd name="T10" fmla="*/ 2 w 281"/>
                  <a:gd name="T11" fmla="*/ 19 h 19"/>
                  <a:gd name="T12" fmla="*/ 250 w 281"/>
                  <a:gd name="T1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19">
                    <a:moveTo>
                      <a:pt x="250" y="13"/>
                    </a:moveTo>
                    <a:lnTo>
                      <a:pt x="281" y="0"/>
                    </a:lnTo>
                    <a:lnTo>
                      <a:pt x="247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19"/>
                    </a:lnTo>
                    <a:lnTo>
                      <a:pt x="250" y="13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Freeform 324">
                <a:extLst>
                  <a:ext uri="{FF2B5EF4-FFF2-40B4-BE49-F238E27FC236}">
                    <a16:creationId xmlns:a16="http://schemas.microsoft.com/office/drawing/2014/main" id="{D971D110-1DEE-6345-BEF7-561F481AB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438" y="2954540"/>
                <a:ext cx="1449106" cy="176462"/>
              </a:xfrm>
              <a:custGeom>
                <a:avLst/>
                <a:gdLst>
                  <a:gd name="T0" fmla="*/ 240 w 271"/>
                  <a:gd name="T1" fmla="*/ 27 h 33"/>
                  <a:gd name="T2" fmla="*/ 271 w 271"/>
                  <a:gd name="T3" fmla="*/ 14 h 33"/>
                  <a:gd name="T4" fmla="*/ 239 w 271"/>
                  <a:gd name="T5" fmla="*/ 0 h 33"/>
                  <a:gd name="T6" fmla="*/ 1 w 271"/>
                  <a:gd name="T7" fmla="*/ 4 h 33"/>
                  <a:gd name="T8" fmla="*/ 1 w 271"/>
                  <a:gd name="T9" fmla="*/ 4 h 33"/>
                  <a:gd name="T10" fmla="*/ 0 w 271"/>
                  <a:gd name="T11" fmla="*/ 19 h 33"/>
                  <a:gd name="T12" fmla="*/ 1 w 271"/>
                  <a:gd name="T13" fmla="*/ 33 h 33"/>
                  <a:gd name="T14" fmla="*/ 240 w 271"/>
                  <a:gd name="T15" fmla="*/ 2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33">
                    <a:moveTo>
                      <a:pt x="240" y="27"/>
                    </a:moveTo>
                    <a:lnTo>
                      <a:pt x="271" y="14"/>
                    </a:lnTo>
                    <a:lnTo>
                      <a:pt x="239" y="0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19"/>
                    </a:lnTo>
                    <a:lnTo>
                      <a:pt x="1" y="33"/>
                    </a:lnTo>
                    <a:lnTo>
                      <a:pt x="240" y="27"/>
                    </a:lnTo>
                    <a:close/>
                  </a:path>
                </a:pathLst>
              </a:custGeom>
              <a:solidFill>
                <a:srgbClr val="1E1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Freeform 325">
                <a:extLst>
                  <a:ext uri="{FF2B5EF4-FFF2-40B4-BE49-F238E27FC236}">
                    <a16:creationId xmlns:a16="http://schemas.microsoft.com/office/drawing/2014/main" id="{813C681F-510C-D148-B3A5-EB796F47E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438" y="3029397"/>
                <a:ext cx="1449106" cy="101599"/>
              </a:xfrm>
              <a:custGeom>
                <a:avLst/>
                <a:gdLst>
                  <a:gd name="T0" fmla="*/ 240 w 271"/>
                  <a:gd name="T1" fmla="*/ 13 h 19"/>
                  <a:gd name="T2" fmla="*/ 271 w 271"/>
                  <a:gd name="T3" fmla="*/ 0 h 19"/>
                  <a:gd name="T4" fmla="*/ 237 w 271"/>
                  <a:gd name="T5" fmla="*/ 0 h 19"/>
                  <a:gd name="T6" fmla="*/ 0 w 271"/>
                  <a:gd name="T7" fmla="*/ 5 h 19"/>
                  <a:gd name="T8" fmla="*/ 0 w 271"/>
                  <a:gd name="T9" fmla="*/ 5 h 19"/>
                  <a:gd name="T10" fmla="*/ 1 w 271"/>
                  <a:gd name="T11" fmla="*/ 19 h 19"/>
                  <a:gd name="T12" fmla="*/ 240 w 271"/>
                  <a:gd name="T1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" h="19">
                    <a:moveTo>
                      <a:pt x="240" y="13"/>
                    </a:moveTo>
                    <a:lnTo>
                      <a:pt x="271" y="0"/>
                    </a:lnTo>
                    <a:lnTo>
                      <a:pt x="237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19"/>
                    </a:lnTo>
                    <a:lnTo>
                      <a:pt x="240" y="13"/>
                    </a:lnTo>
                    <a:close/>
                  </a:path>
                </a:pathLst>
              </a:custGeom>
              <a:solidFill>
                <a:srgbClr val="E4A5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Freeform 326">
                <a:extLst>
                  <a:ext uri="{FF2B5EF4-FFF2-40B4-BE49-F238E27FC236}">
                    <a16:creationId xmlns:a16="http://schemas.microsoft.com/office/drawing/2014/main" id="{5E212DE6-98EE-814A-B584-0F8CA61AB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35" y="2954540"/>
                <a:ext cx="181805" cy="144378"/>
              </a:xfrm>
              <a:custGeom>
                <a:avLst/>
                <a:gdLst>
                  <a:gd name="T0" fmla="*/ 3 w 34"/>
                  <a:gd name="T1" fmla="*/ 27 h 27"/>
                  <a:gd name="T2" fmla="*/ 34 w 34"/>
                  <a:gd name="T3" fmla="*/ 14 h 27"/>
                  <a:gd name="T4" fmla="*/ 2 w 34"/>
                  <a:gd name="T5" fmla="*/ 0 h 27"/>
                  <a:gd name="T6" fmla="*/ 2 w 34"/>
                  <a:gd name="T7" fmla="*/ 0 h 27"/>
                  <a:gd name="T8" fmla="*/ 0 w 34"/>
                  <a:gd name="T9" fmla="*/ 14 h 27"/>
                  <a:gd name="T10" fmla="*/ 0 w 34"/>
                  <a:gd name="T11" fmla="*/ 14 h 27"/>
                  <a:gd name="T12" fmla="*/ 3 w 34"/>
                  <a:gd name="T13" fmla="*/ 27 h 27"/>
                  <a:gd name="T14" fmla="*/ 3 w 34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27">
                    <a:moveTo>
                      <a:pt x="3" y="27"/>
                    </a:moveTo>
                    <a:lnTo>
                      <a:pt x="34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" y="27"/>
                    </a:lnTo>
                    <a:lnTo>
                      <a:pt x="3" y="27"/>
                    </a:lnTo>
                    <a:close/>
                  </a:path>
                </a:pathLst>
              </a:custGeom>
              <a:solidFill>
                <a:srgbClr val="DFAE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Freeform 327">
                <a:extLst>
                  <a:ext uri="{FF2B5EF4-FFF2-40B4-BE49-F238E27FC236}">
                    <a16:creationId xmlns:a16="http://schemas.microsoft.com/office/drawing/2014/main" id="{2309BFE5-D88F-344F-98B6-8478054F5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735" y="3029397"/>
                <a:ext cx="181805" cy="69514"/>
              </a:xfrm>
              <a:custGeom>
                <a:avLst/>
                <a:gdLst>
                  <a:gd name="T0" fmla="*/ 3 w 34"/>
                  <a:gd name="T1" fmla="*/ 13 h 13"/>
                  <a:gd name="T2" fmla="*/ 34 w 34"/>
                  <a:gd name="T3" fmla="*/ 0 h 13"/>
                  <a:gd name="T4" fmla="*/ 0 w 34"/>
                  <a:gd name="T5" fmla="*/ 0 h 13"/>
                  <a:gd name="T6" fmla="*/ 0 w 34"/>
                  <a:gd name="T7" fmla="*/ 0 h 13"/>
                  <a:gd name="T8" fmla="*/ 3 w 34"/>
                  <a:gd name="T9" fmla="*/ 13 h 13"/>
                  <a:gd name="T10" fmla="*/ 3 w 34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13">
                    <a:moveTo>
                      <a:pt x="3" y="13"/>
                    </a:moveTo>
                    <a:lnTo>
                      <a:pt x="3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13"/>
                    </a:lnTo>
                    <a:lnTo>
                      <a:pt x="3" y="13"/>
                    </a:lnTo>
                    <a:close/>
                  </a:path>
                </a:pathLst>
              </a:custGeom>
              <a:solidFill>
                <a:srgbClr val="B68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Freeform 328">
                <a:extLst>
                  <a:ext uri="{FF2B5EF4-FFF2-40B4-BE49-F238E27FC236}">
                    <a16:creationId xmlns:a16="http://schemas.microsoft.com/office/drawing/2014/main" id="{E71B18C1-17FD-1446-BE2E-962493F54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724" y="2997314"/>
                <a:ext cx="58820" cy="53473"/>
              </a:xfrm>
              <a:custGeom>
                <a:avLst/>
                <a:gdLst>
                  <a:gd name="T0" fmla="*/ 0 w 11"/>
                  <a:gd name="T1" fmla="*/ 10 h 10"/>
                  <a:gd name="T2" fmla="*/ 11 w 11"/>
                  <a:gd name="T3" fmla="*/ 6 h 10"/>
                  <a:gd name="T4" fmla="*/ 0 w 11"/>
                  <a:gd name="T5" fmla="*/ 0 h 10"/>
                  <a:gd name="T6" fmla="*/ 0 w 11"/>
                  <a:gd name="T7" fmla="*/ 0 h 10"/>
                  <a:gd name="T8" fmla="*/ 0 w 11"/>
                  <a:gd name="T9" fmla="*/ 6 h 10"/>
                  <a:gd name="T10" fmla="*/ 0 w 11"/>
                  <a:gd name="T11" fmla="*/ 6 h 10"/>
                  <a:gd name="T12" fmla="*/ 0 w 11"/>
                  <a:gd name="T13" fmla="*/ 10 h 10"/>
                  <a:gd name="T14" fmla="*/ 0 w 11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0">
                    <a:moveTo>
                      <a:pt x="0" y="10"/>
                    </a:moveTo>
                    <a:lnTo>
                      <a:pt x="11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3" name="组 78">
            <a:extLst>
              <a:ext uri="{FF2B5EF4-FFF2-40B4-BE49-F238E27FC236}">
                <a16:creationId xmlns:a16="http://schemas.microsoft.com/office/drawing/2014/main" id="{809948A3-8069-8C4F-BBC5-952FBCBE9779}"/>
              </a:ext>
            </a:extLst>
          </p:cNvPr>
          <p:cNvGrpSpPr/>
          <p:nvPr/>
        </p:nvGrpSpPr>
        <p:grpSpPr>
          <a:xfrm>
            <a:off x="9629762" y="1585325"/>
            <a:ext cx="1283554" cy="1836393"/>
            <a:chOff x="6423920" y="920932"/>
            <a:chExt cx="1715099" cy="1768206"/>
          </a:xfrm>
        </p:grpSpPr>
        <p:grpSp>
          <p:nvGrpSpPr>
            <p:cNvPr id="84" name="组 79">
              <a:extLst>
                <a:ext uri="{FF2B5EF4-FFF2-40B4-BE49-F238E27FC236}">
                  <a16:creationId xmlns:a16="http://schemas.microsoft.com/office/drawing/2014/main" id="{25DA5335-794F-5E4A-82D4-BF5F03A99D0C}"/>
                </a:ext>
              </a:extLst>
            </p:cNvPr>
            <p:cNvGrpSpPr/>
            <p:nvPr/>
          </p:nvGrpSpPr>
          <p:grpSpPr>
            <a:xfrm rot="20835666">
              <a:off x="6423920" y="920932"/>
              <a:ext cx="1391640" cy="1426603"/>
              <a:chOff x="4536374" y="770182"/>
              <a:chExt cx="2959118" cy="2576250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剪去单角的矩形 113">
                <a:extLst>
                  <a:ext uri="{FF2B5EF4-FFF2-40B4-BE49-F238E27FC236}">
                    <a16:creationId xmlns:a16="http://schemas.microsoft.com/office/drawing/2014/main" id="{E51A2514-17D9-B841-97BD-D4D55404FA74}"/>
                  </a:ext>
                </a:extLst>
              </p:cNvPr>
              <p:cNvSpPr/>
              <p:nvPr/>
            </p:nvSpPr>
            <p:spPr>
              <a:xfrm>
                <a:off x="4536374" y="783771"/>
                <a:ext cx="2959118" cy="2562661"/>
              </a:xfrm>
              <a:prstGeom prst="snip1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5" name="直角三角形 114">
                <a:extLst>
                  <a:ext uri="{FF2B5EF4-FFF2-40B4-BE49-F238E27FC236}">
                    <a16:creationId xmlns:a16="http://schemas.microsoft.com/office/drawing/2014/main" id="{8E94C00C-98C4-D541-B879-418995ED953D}"/>
                  </a:ext>
                </a:extLst>
              </p:cNvPr>
              <p:cNvSpPr/>
              <p:nvPr/>
            </p:nvSpPr>
            <p:spPr>
              <a:xfrm rot="21363412">
                <a:off x="7022432" y="770182"/>
                <a:ext cx="447122" cy="446541"/>
              </a:xfrm>
              <a:prstGeom prst="rtTriangl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5" name="组 80">
              <a:extLst>
                <a:ext uri="{FF2B5EF4-FFF2-40B4-BE49-F238E27FC236}">
                  <a16:creationId xmlns:a16="http://schemas.microsoft.com/office/drawing/2014/main" id="{8D958442-A3F9-374E-807C-FD6043F6E0DF}"/>
                </a:ext>
              </a:extLst>
            </p:cNvPr>
            <p:cNvGrpSpPr/>
            <p:nvPr/>
          </p:nvGrpSpPr>
          <p:grpSpPr>
            <a:xfrm rot="1279419">
              <a:off x="7780747" y="1304195"/>
              <a:ext cx="358272" cy="1384943"/>
              <a:chOff x="5582828" y="1451398"/>
              <a:chExt cx="358272" cy="1384943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Freeform 330">
                <a:extLst>
                  <a:ext uri="{FF2B5EF4-FFF2-40B4-BE49-F238E27FC236}">
                    <a16:creationId xmlns:a16="http://schemas.microsoft.com/office/drawing/2014/main" id="{0BC0D166-A649-0844-9DE1-B9F1B6D4A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385" y="1938000"/>
                <a:ext cx="262018" cy="679101"/>
              </a:xfrm>
              <a:custGeom>
                <a:avLst/>
                <a:gdLst>
                  <a:gd name="T0" fmla="*/ 17 w 49"/>
                  <a:gd name="T1" fmla="*/ 0 h 127"/>
                  <a:gd name="T2" fmla="*/ 17 w 49"/>
                  <a:gd name="T3" fmla="*/ 0 h 127"/>
                  <a:gd name="T4" fmla="*/ 17 w 49"/>
                  <a:gd name="T5" fmla="*/ 2 h 127"/>
                  <a:gd name="T6" fmla="*/ 17 w 49"/>
                  <a:gd name="T7" fmla="*/ 14 h 127"/>
                  <a:gd name="T8" fmla="*/ 17 w 49"/>
                  <a:gd name="T9" fmla="*/ 14 h 127"/>
                  <a:gd name="T10" fmla="*/ 16 w 49"/>
                  <a:gd name="T11" fmla="*/ 15 h 127"/>
                  <a:gd name="T12" fmla="*/ 16 w 49"/>
                  <a:gd name="T13" fmla="*/ 17 h 127"/>
                  <a:gd name="T14" fmla="*/ 16 w 49"/>
                  <a:gd name="T15" fmla="*/ 26 h 127"/>
                  <a:gd name="T16" fmla="*/ 15 w 49"/>
                  <a:gd name="T17" fmla="*/ 26 h 127"/>
                  <a:gd name="T18" fmla="*/ 15 w 49"/>
                  <a:gd name="T19" fmla="*/ 26 h 127"/>
                  <a:gd name="T20" fmla="*/ 12 w 49"/>
                  <a:gd name="T21" fmla="*/ 27 h 127"/>
                  <a:gd name="T22" fmla="*/ 9 w 49"/>
                  <a:gd name="T23" fmla="*/ 30 h 127"/>
                  <a:gd name="T24" fmla="*/ 7 w 49"/>
                  <a:gd name="T25" fmla="*/ 33 h 127"/>
                  <a:gd name="T26" fmla="*/ 5 w 49"/>
                  <a:gd name="T27" fmla="*/ 38 h 127"/>
                  <a:gd name="T28" fmla="*/ 5 w 49"/>
                  <a:gd name="T29" fmla="*/ 38 h 127"/>
                  <a:gd name="T30" fmla="*/ 5 w 49"/>
                  <a:gd name="T31" fmla="*/ 38 h 127"/>
                  <a:gd name="T32" fmla="*/ 1 w 49"/>
                  <a:gd name="T33" fmla="*/ 40 h 127"/>
                  <a:gd name="T34" fmla="*/ 0 w 49"/>
                  <a:gd name="T35" fmla="*/ 42 h 127"/>
                  <a:gd name="T36" fmla="*/ 0 w 49"/>
                  <a:gd name="T37" fmla="*/ 45 h 127"/>
                  <a:gd name="T38" fmla="*/ 3 w 49"/>
                  <a:gd name="T39" fmla="*/ 117 h 127"/>
                  <a:gd name="T40" fmla="*/ 3 w 49"/>
                  <a:gd name="T41" fmla="*/ 127 h 127"/>
                  <a:gd name="T42" fmla="*/ 49 w 49"/>
                  <a:gd name="T43" fmla="*/ 104 h 127"/>
                  <a:gd name="T44" fmla="*/ 49 w 49"/>
                  <a:gd name="T45" fmla="*/ 79 h 127"/>
                  <a:gd name="T46" fmla="*/ 47 w 49"/>
                  <a:gd name="T47" fmla="*/ 44 h 127"/>
                  <a:gd name="T48" fmla="*/ 47 w 49"/>
                  <a:gd name="T49" fmla="*/ 41 h 127"/>
                  <a:gd name="T50" fmla="*/ 47 w 49"/>
                  <a:gd name="T51" fmla="*/ 41 h 127"/>
                  <a:gd name="T52" fmla="*/ 46 w 49"/>
                  <a:gd name="T53" fmla="*/ 38 h 127"/>
                  <a:gd name="T54" fmla="*/ 43 w 49"/>
                  <a:gd name="T55" fmla="*/ 37 h 127"/>
                  <a:gd name="T56" fmla="*/ 43 w 49"/>
                  <a:gd name="T57" fmla="*/ 37 h 127"/>
                  <a:gd name="T58" fmla="*/ 43 w 49"/>
                  <a:gd name="T59" fmla="*/ 37 h 127"/>
                  <a:gd name="T60" fmla="*/ 43 w 49"/>
                  <a:gd name="T61" fmla="*/ 37 h 127"/>
                  <a:gd name="T62" fmla="*/ 43 w 49"/>
                  <a:gd name="T63" fmla="*/ 37 h 127"/>
                  <a:gd name="T64" fmla="*/ 42 w 49"/>
                  <a:gd name="T65" fmla="*/ 33 h 127"/>
                  <a:gd name="T66" fmla="*/ 38 w 49"/>
                  <a:gd name="T67" fmla="*/ 29 h 127"/>
                  <a:gd name="T68" fmla="*/ 35 w 49"/>
                  <a:gd name="T69" fmla="*/ 26 h 127"/>
                  <a:gd name="T70" fmla="*/ 32 w 49"/>
                  <a:gd name="T71" fmla="*/ 26 h 127"/>
                  <a:gd name="T72" fmla="*/ 32 w 49"/>
                  <a:gd name="T73" fmla="*/ 26 h 127"/>
                  <a:gd name="T74" fmla="*/ 32 w 49"/>
                  <a:gd name="T75" fmla="*/ 26 h 127"/>
                  <a:gd name="T76" fmla="*/ 31 w 49"/>
                  <a:gd name="T77" fmla="*/ 26 h 127"/>
                  <a:gd name="T78" fmla="*/ 31 w 49"/>
                  <a:gd name="T79" fmla="*/ 17 h 127"/>
                  <a:gd name="T80" fmla="*/ 31 w 49"/>
                  <a:gd name="T81" fmla="*/ 17 h 127"/>
                  <a:gd name="T82" fmla="*/ 31 w 49"/>
                  <a:gd name="T83" fmla="*/ 15 h 127"/>
                  <a:gd name="T84" fmla="*/ 28 w 49"/>
                  <a:gd name="T85" fmla="*/ 14 h 127"/>
                  <a:gd name="T86" fmla="*/ 28 w 49"/>
                  <a:gd name="T87" fmla="*/ 10 h 127"/>
                  <a:gd name="T88" fmla="*/ 28 w 49"/>
                  <a:gd name="T89" fmla="*/ 10 h 127"/>
                  <a:gd name="T90" fmla="*/ 27 w 49"/>
                  <a:gd name="T91" fmla="*/ 7 h 127"/>
                  <a:gd name="T92" fmla="*/ 19 w 49"/>
                  <a:gd name="T93" fmla="*/ 2 h 127"/>
                  <a:gd name="T94" fmla="*/ 19 w 49"/>
                  <a:gd name="T95" fmla="*/ 2 h 127"/>
                  <a:gd name="T96" fmla="*/ 17 w 49"/>
                  <a:gd name="T9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127">
                    <a:moveTo>
                      <a:pt x="17" y="0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6" y="17"/>
                    </a:lnTo>
                    <a:lnTo>
                      <a:pt x="16" y="26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2" y="27"/>
                    </a:lnTo>
                    <a:lnTo>
                      <a:pt x="9" y="30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1" y="40"/>
                    </a:lnTo>
                    <a:lnTo>
                      <a:pt x="0" y="42"/>
                    </a:lnTo>
                    <a:lnTo>
                      <a:pt x="0" y="45"/>
                    </a:lnTo>
                    <a:lnTo>
                      <a:pt x="3" y="117"/>
                    </a:lnTo>
                    <a:lnTo>
                      <a:pt x="3" y="127"/>
                    </a:lnTo>
                    <a:lnTo>
                      <a:pt x="49" y="104"/>
                    </a:lnTo>
                    <a:lnTo>
                      <a:pt x="49" y="79"/>
                    </a:lnTo>
                    <a:lnTo>
                      <a:pt x="47" y="44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6" y="38"/>
                    </a:lnTo>
                    <a:lnTo>
                      <a:pt x="43" y="37"/>
                    </a:lnTo>
                    <a:lnTo>
                      <a:pt x="43" y="37"/>
                    </a:lnTo>
                    <a:lnTo>
                      <a:pt x="43" y="37"/>
                    </a:lnTo>
                    <a:lnTo>
                      <a:pt x="43" y="37"/>
                    </a:lnTo>
                    <a:lnTo>
                      <a:pt x="43" y="37"/>
                    </a:lnTo>
                    <a:lnTo>
                      <a:pt x="42" y="33"/>
                    </a:lnTo>
                    <a:lnTo>
                      <a:pt x="38" y="29"/>
                    </a:lnTo>
                    <a:lnTo>
                      <a:pt x="35" y="26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1" y="26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5"/>
                    </a:lnTo>
                    <a:lnTo>
                      <a:pt x="2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7" y="7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5" name="Freeform 332">
                <a:extLst>
                  <a:ext uri="{FF2B5EF4-FFF2-40B4-BE49-F238E27FC236}">
                    <a16:creationId xmlns:a16="http://schemas.microsoft.com/office/drawing/2014/main" id="{67443002-5990-9541-B867-3C956608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425" y="2494117"/>
                <a:ext cx="251324" cy="342224"/>
              </a:xfrm>
              <a:custGeom>
                <a:avLst/>
                <a:gdLst>
                  <a:gd name="T0" fmla="*/ 46 w 47"/>
                  <a:gd name="T1" fmla="*/ 0 h 64"/>
                  <a:gd name="T2" fmla="*/ 0 w 47"/>
                  <a:gd name="T3" fmla="*/ 23 h 64"/>
                  <a:gd name="T4" fmla="*/ 0 w 47"/>
                  <a:gd name="T5" fmla="*/ 53 h 64"/>
                  <a:gd name="T6" fmla="*/ 0 w 47"/>
                  <a:gd name="T7" fmla="*/ 53 h 64"/>
                  <a:gd name="T8" fmla="*/ 1 w 47"/>
                  <a:gd name="T9" fmla="*/ 56 h 64"/>
                  <a:gd name="T10" fmla="*/ 5 w 47"/>
                  <a:gd name="T11" fmla="*/ 57 h 64"/>
                  <a:gd name="T12" fmla="*/ 5 w 47"/>
                  <a:gd name="T13" fmla="*/ 57 h 64"/>
                  <a:gd name="T14" fmla="*/ 5 w 47"/>
                  <a:gd name="T15" fmla="*/ 57 h 64"/>
                  <a:gd name="T16" fmla="*/ 5 w 47"/>
                  <a:gd name="T17" fmla="*/ 57 h 64"/>
                  <a:gd name="T18" fmla="*/ 5 w 47"/>
                  <a:gd name="T19" fmla="*/ 57 h 64"/>
                  <a:gd name="T20" fmla="*/ 5 w 47"/>
                  <a:gd name="T21" fmla="*/ 60 h 64"/>
                  <a:gd name="T22" fmla="*/ 6 w 47"/>
                  <a:gd name="T23" fmla="*/ 61 h 64"/>
                  <a:gd name="T24" fmla="*/ 9 w 47"/>
                  <a:gd name="T25" fmla="*/ 62 h 64"/>
                  <a:gd name="T26" fmla="*/ 12 w 47"/>
                  <a:gd name="T27" fmla="*/ 64 h 64"/>
                  <a:gd name="T28" fmla="*/ 12 w 47"/>
                  <a:gd name="T29" fmla="*/ 64 h 64"/>
                  <a:gd name="T30" fmla="*/ 12 w 47"/>
                  <a:gd name="T31" fmla="*/ 64 h 64"/>
                  <a:gd name="T32" fmla="*/ 36 w 47"/>
                  <a:gd name="T33" fmla="*/ 62 h 64"/>
                  <a:gd name="T34" fmla="*/ 36 w 47"/>
                  <a:gd name="T35" fmla="*/ 62 h 64"/>
                  <a:gd name="T36" fmla="*/ 39 w 47"/>
                  <a:gd name="T37" fmla="*/ 62 h 64"/>
                  <a:gd name="T38" fmla="*/ 40 w 47"/>
                  <a:gd name="T39" fmla="*/ 61 h 64"/>
                  <a:gd name="T40" fmla="*/ 41 w 47"/>
                  <a:gd name="T41" fmla="*/ 58 h 64"/>
                  <a:gd name="T42" fmla="*/ 43 w 47"/>
                  <a:gd name="T43" fmla="*/ 57 h 64"/>
                  <a:gd name="T44" fmla="*/ 43 w 47"/>
                  <a:gd name="T45" fmla="*/ 57 h 64"/>
                  <a:gd name="T46" fmla="*/ 43 w 47"/>
                  <a:gd name="T47" fmla="*/ 57 h 64"/>
                  <a:gd name="T48" fmla="*/ 43 w 47"/>
                  <a:gd name="T49" fmla="*/ 57 h 64"/>
                  <a:gd name="T50" fmla="*/ 46 w 47"/>
                  <a:gd name="T51" fmla="*/ 54 h 64"/>
                  <a:gd name="T52" fmla="*/ 47 w 47"/>
                  <a:gd name="T53" fmla="*/ 52 h 64"/>
                  <a:gd name="T54" fmla="*/ 46 w 47"/>
                  <a:gd name="T5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64">
                    <a:moveTo>
                      <a:pt x="46" y="0"/>
                    </a:moveTo>
                    <a:lnTo>
                      <a:pt x="0" y="2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60"/>
                    </a:lnTo>
                    <a:lnTo>
                      <a:pt x="6" y="61"/>
                    </a:lnTo>
                    <a:lnTo>
                      <a:pt x="9" y="62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9" y="62"/>
                    </a:lnTo>
                    <a:lnTo>
                      <a:pt x="40" y="61"/>
                    </a:lnTo>
                    <a:lnTo>
                      <a:pt x="41" y="58"/>
                    </a:lnTo>
                    <a:lnTo>
                      <a:pt x="43" y="57"/>
                    </a:lnTo>
                    <a:lnTo>
                      <a:pt x="43" y="57"/>
                    </a:lnTo>
                    <a:lnTo>
                      <a:pt x="43" y="57"/>
                    </a:lnTo>
                    <a:lnTo>
                      <a:pt x="43" y="57"/>
                    </a:lnTo>
                    <a:lnTo>
                      <a:pt x="46" y="54"/>
                    </a:lnTo>
                    <a:lnTo>
                      <a:pt x="47" y="52"/>
                    </a:lnTo>
                    <a:lnTo>
                      <a:pt x="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6" name="Freeform 334">
                <a:extLst>
                  <a:ext uri="{FF2B5EF4-FFF2-40B4-BE49-F238E27FC236}">
                    <a16:creationId xmlns:a16="http://schemas.microsoft.com/office/drawing/2014/main" id="{5EE64104-E6C0-4042-BDD4-1EC09A842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9776" y="1504871"/>
                <a:ext cx="251324" cy="299445"/>
              </a:xfrm>
              <a:custGeom>
                <a:avLst/>
                <a:gdLst>
                  <a:gd name="T0" fmla="*/ 39 w 47"/>
                  <a:gd name="T1" fmla="*/ 0 h 56"/>
                  <a:gd name="T2" fmla="*/ 39 w 47"/>
                  <a:gd name="T3" fmla="*/ 0 h 56"/>
                  <a:gd name="T4" fmla="*/ 39 w 47"/>
                  <a:gd name="T5" fmla="*/ 0 h 56"/>
                  <a:gd name="T6" fmla="*/ 8 w 47"/>
                  <a:gd name="T7" fmla="*/ 0 h 56"/>
                  <a:gd name="T8" fmla="*/ 8 w 47"/>
                  <a:gd name="T9" fmla="*/ 0 h 56"/>
                  <a:gd name="T10" fmla="*/ 5 w 47"/>
                  <a:gd name="T11" fmla="*/ 2 h 56"/>
                  <a:gd name="T12" fmla="*/ 4 w 47"/>
                  <a:gd name="T13" fmla="*/ 4 h 56"/>
                  <a:gd name="T14" fmla="*/ 4 w 47"/>
                  <a:gd name="T15" fmla="*/ 4 h 56"/>
                  <a:gd name="T16" fmla="*/ 4 w 47"/>
                  <a:gd name="T17" fmla="*/ 4 h 56"/>
                  <a:gd name="T18" fmla="*/ 4 w 47"/>
                  <a:gd name="T19" fmla="*/ 4 h 56"/>
                  <a:gd name="T20" fmla="*/ 1 w 47"/>
                  <a:gd name="T21" fmla="*/ 6 h 56"/>
                  <a:gd name="T22" fmla="*/ 0 w 47"/>
                  <a:gd name="T23" fmla="*/ 9 h 56"/>
                  <a:gd name="T24" fmla="*/ 1 w 47"/>
                  <a:gd name="T25" fmla="*/ 52 h 56"/>
                  <a:gd name="T26" fmla="*/ 1 w 47"/>
                  <a:gd name="T27" fmla="*/ 52 h 56"/>
                  <a:gd name="T28" fmla="*/ 1 w 47"/>
                  <a:gd name="T29" fmla="*/ 54 h 56"/>
                  <a:gd name="T30" fmla="*/ 5 w 47"/>
                  <a:gd name="T31" fmla="*/ 56 h 56"/>
                  <a:gd name="T32" fmla="*/ 5 w 47"/>
                  <a:gd name="T33" fmla="*/ 56 h 56"/>
                  <a:gd name="T34" fmla="*/ 5 w 47"/>
                  <a:gd name="T35" fmla="*/ 56 h 56"/>
                  <a:gd name="T36" fmla="*/ 43 w 47"/>
                  <a:gd name="T37" fmla="*/ 54 h 56"/>
                  <a:gd name="T38" fmla="*/ 43 w 47"/>
                  <a:gd name="T39" fmla="*/ 54 h 56"/>
                  <a:gd name="T40" fmla="*/ 47 w 47"/>
                  <a:gd name="T41" fmla="*/ 53 h 56"/>
                  <a:gd name="T42" fmla="*/ 47 w 47"/>
                  <a:gd name="T43" fmla="*/ 50 h 56"/>
                  <a:gd name="T44" fmla="*/ 47 w 47"/>
                  <a:gd name="T45" fmla="*/ 9 h 56"/>
                  <a:gd name="T46" fmla="*/ 47 w 47"/>
                  <a:gd name="T47" fmla="*/ 9 h 56"/>
                  <a:gd name="T48" fmla="*/ 46 w 47"/>
                  <a:gd name="T49" fmla="*/ 4 h 56"/>
                  <a:gd name="T50" fmla="*/ 42 w 47"/>
                  <a:gd name="T51" fmla="*/ 3 h 56"/>
                  <a:gd name="T52" fmla="*/ 42 w 47"/>
                  <a:gd name="T53" fmla="*/ 3 h 56"/>
                  <a:gd name="T54" fmla="*/ 42 w 47"/>
                  <a:gd name="T55" fmla="*/ 3 h 56"/>
                  <a:gd name="T56" fmla="*/ 42 w 47"/>
                  <a:gd name="T57" fmla="*/ 3 h 56"/>
                  <a:gd name="T58" fmla="*/ 42 w 47"/>
                  <a:gd name="T59" fmla="*/ 3 h 56"/>
                  <a:gd name="T60" fmla="*/ 42 w 47"/>
                  <a:gd name="T61" fmla="*/ 3 h 56"/>
                  <a:gd name="T62" fmla="*/ 40 w 47"/>
                  <a:gd name="T63" fmla="*/ 0 h 56"/>
                  <a:gd name="T64" fmla="*/ 39 w 47"/>
                  <a:gd name="T6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56">
                    <a:moveTo>
                      <a:pt x="39" y="0"/>
                    </a:moveTo>
                    <a:lnTo>
                      <a:pt x="39" y="0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" y="6"/>
                    </a:lnTo>
                    <a:lnTo>
                      <a:pt x="0" y="9"/>
                    </a:lnTo>
                    <a:lnTo>
                      <a:pt x="1" y="52"/>
                    </a:lnTo>
                    <a:lnTo>
                      <a:pt x="1" y="52"/>
                    </a:lnTo>
                    <a:lnTo>
                      <a:pt x="1" y="54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7" y="53"/>
                    </a:lnTo>
                    <a:lnTo>
                      <a:pt x="47" y="50"/>
                    </a:lnTo>
                    <a:lnTo>
                      <a:pt x="47" y="9"/>
                    </a:lnTo>
                    <a:lnTo>
                      <a:pt x="47" y="9"/>
                    </a:lnTo>
                    <a:lnTo>
                      <a:pt x="46" y="4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0" y="0"/>
                    </a:lnTo>
                    <a:lnTo>
                      <a:pt x="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7" name="Freeform 335">
                <a:extLst>
                  <a:ext uri="{FF2B5EF4-FFF2-40B4-BE49-F238E27FC236}">
                    <a16:creationId xmlns:a16="http://schemas.microsoft.com/office/drawing/2014/main" id="{BA91CD64-E709-1444-8D0C-FF3B30833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9776" y="1863142"/>
                <a:ext cx="64167" cy="192499"/>
              </a:xfrm>
              <a:custGeom>
                <a:avLst/>
                <a:gdLst>
                  <a:gd name="T0" fmla="*/ 11 w 12"/>
                  <a:gd name="T1" fmla="*/ 9 h 36"/>
                  <a:gd name="T2" fmla="*/ 12 w 12"/>
                  <a:gd name="T3" fmla="*/ 36 h 36"/>
                  <a:gd name="T4" fmla="*/ 12 w 12"/>
                  <a:gd name="T5" fmla="*/ 36 h 36"/>
                  <a:gd name="T6" fmla="*/ 11 w 12"/>
                  <a:gd name="T7" fmla="*/ 36 h 36"/>
                  <a:gd name="T8" fmla="*/ 9 w 12"/>
                  <a:gd name="T9" fmla="*/ 36 h 36"/>
                  <a:gd name="T10" fmla="*/ 3 w 12"/>
                  <a:gd name="T11" fmla="*/ 31 h 36"/>
                  <a:gd name="T12" fmla="*/ 3 w 12"/>
                  <a:gd name="T13" fmla="*/ 31 h 36"/>
                  <a:gd name="T14" fmla="*/ 0 w 12"/>
                  <a:gd name="T15" fmla="*/ 27 h 36"/>
                  <a:gd name="T16" fmla="*/ 0 w 12"/>
                  <a:gd name="T17" fmla="*/ 1 h 36"/>
                  <a:gd name="T18" fmla="*/ 0 w 12"/>
                  <a:gd name="T19" fmla="*/ 1 h 36"/>
                  <a:gd name="T20" fmla="*/ 0 w 12"/>
                  <a:gd name="T21" fmla="*/ 0 h 36"/>
                  <a:gd name="T22" fmla="*/ 1 w 12"/>
                  <a:gd name="T23" fmla="*/ 0 h 36"/>
                  <a:gd name="T24" fmla="*/ 9 w 12"/>
                  <a:gd name="T25" fmla="*/ 6 h 36"/>
                  <a:gd name="T26" fmla="*/ 9 w 12"/>
                  <a:gd name="T27" fmla="*/ 6 h 36"/>
                  <a:gd name="T28" fmla="*/ 11 w 12"/>
                  <a:gd name="T29" fmla="*/ 9 h 36"/>
                  <a:gd name="T30" fmla="*/ 11 w 12"/>
                  <a:gd name="T31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36">
                    <a:moveTo>
                      <a:pt x="11" y="9"/>
                    </a:moveTo>
                    <a:lnTo>
                      <a:pt x="12" y="36"/>
                    </a:lnTo>
                    <a:lnTo>
                      <a:pt x="12" y="36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0" y="2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solidFill>
                <a:srgbClr val="E65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8" name="Freeform 336">
                <a:extLst>
                  <a:ext uri="{FF2B5EF4-FFF2-40B4-BE49-F238E27FC236}">
                    <a16:creationId xmlns:a16="http://schemas.microsoft.com/office/drawing/2014/main" id="{76EFBDD5-4F60-C142-804D-C34FA3054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425" y="1932653"/>
                <a:ext cx="85558" cy="224584"/>
              </a:xfrm>
              <a:custGeom>
                <a:avLst/>
                <a:gdLst>
                  <a:gd name="T0" fmla="*/ 14 w 16"/>
                  <a:gd name="T1" fmla="*/ 3 h 42"/>
                  <a:gd name="T2" fmla="*/ 16 w 16"/>
                  <a:gd name="T3" fmla="*/ 39 h 42"/>
                  <a:gd name="T4" fmla="*/ 16 w 16"/>
                  <a:gd name="T5" fmla="*/ 39 h 42"/>
                  <a:gd name="T6" fmla="*/ 14 w 16"/>
                  <a:gd name="T7" fmla="*/ 41 h 42"/>
                  <a:gd name="T8" fmla="*/ 13 w 16"/>
                  <a:gd name="T9" fmla="*/ 42 h 42"/>
                  <a:gd name="T10" fmla="*/ 2 w 16"/>
                  <a:gd name="T11" fmla="*/ 42 h 42"/>
                  <a:gd name="T12" fmla="*/ 2 w 16"/>
                  <a:gd name="T13" fmla="*/ 42 h 42"/>
                  <a:gd name="T14" fmla="*/ 1 w 16"/>
                  <a:gd name="T15" fmla="*/ 42 h 42"/>
                  <a:gd name="T16" fmla="*/ 0 w 16"/>
                  <a:gd name="T17" fmla="*/ 39 h 42"/>
                  <a:gd name="T18" fmla="*/ 0 w 16"/>
                  <a:gd name="T19" fmla="*/ 3 h 42"/>
                  <a:gd name="T20" fmla="*/ 0 w 16"/>
                  <a:gd name="T21" fmla="*/ 3 h 42"/>
                  <a:gd name="T22" fmla="*/ 0 w 16"/>
                  <a:gd name="T23" fmla="*/ 1 h 42"/>
                  <a:gd name="T24" fmla="*/ 1 w 16"/>
                  <a:gd name="T25" fmla="*/ 0 h 42"/>
                  <a:gd name="T26" fmla="*/ 12 w 16"/>
                  <a:gd name="T27" fmla="*/ 0 h 42"/>
                  <a:gd name="T28" fmla="*/ 12 w 16"/>
                  <a:gd name="T29" fmla="*/ 0 h 42"/>
                  <a:gd name="T30" fmla="*/ 14 w 16"/>
                  <a:gd name="T31" fmla="*/ 0 h 42"/>
                  <a:gd name="T32" fmla="*/ 14 w 16"/>
                  <a:gd name="T33" fmla="*/ 3 h 42"/>
                  <a:gd name="T34" fmla="*/ 14 w 16"/>
                  <a:gd name="T35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42">
                    <a:moveTo>
                      <a:pt x="14" y="3"/>
                    </a:moveTo>
                    <a:lnTo>
                      <a:pt x="16" y="39"/>
                    </a:lnTo>
                    <a:lnTo>
                      <a:pt x="16" y="39"/>
                    </a:lnTo>
                    <a:lnTo>
                      <a:pt x="14" y="41"/>
                    </a:lnTo>
                    <a:lnTo>
                      <a:pt x="13" y="4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1" y="42"/>
                    </a:lnTo>
                    <a:lnTo>
                      <a:pt x="0" y="39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3"/>
                    </a:lnTo>
                    <a:lnTo>
                      <a:pt x="14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9" name="Freeform 337">
                <a:extLst>
                  <a:ext uri="{FF2B5EF4-FFF2-40B4-BE49-F238E27FC236}">
                    <a16:creationId xmlns:a16="http://schemas.microsoft.com/office/drawing/2014/main" id="{91634EF4-9F5E-7D42-A013-5B3EE8860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607" y="1991473"/>
                <a:ext cx="213890" cy="759311"/>
              </a:xfrm>
              <a:custGeom>
                <a:avLst/>
                <a:gdLst>
                  <a:gd name="T0" fmla="*/ 38 w 40"/>
                  <a:gd name="T1" fmla="*/ 12 h 142"/>
                  <a:gd name="T2" fmla="*/ 40 w 40"/>
                  <a:gd name="T3" fmla="*/ 135 h 142"/>
                  <a:gd name="T4" fmla="*/ 40 w 40"/>
                  <a:gd name="T5" fmla="*/ 135 h 142"/>
                  <a:gd name="T6" fmla="*/ 39 w 40"/>
                  <a:gd name="T7" fmla="*/ 138 h 142"/>
                  <a:gd name="T8" fmla="*/ 38 w 40"/>
                  <a:gd name="T9" fmla="*/ 140 h 142"/>
                  <a:gd name="T10" fmla="*/ 36 w 40"/>
                  <a:gd name="T11" fmla="*/ 142 h 142"/>
                  <a:gd name="T12" fmla="*/ 34 w 40"/>
                  <a:gd name="T13" fmla="*/ 142 h 142"/>
                  <a:gd name="T14" fmla="*/ 9 w 40"/>
                  <a:gd name="T15" fmla="*/ 142 h 142"/>
                  <a:gd name="T16" fmla="*/ 9 w 40"/>
                  <a:gd name="T17" fmla="*/ 142 h 142"/>
                  <a:gd name="T18" fmla="*/ 7 w 40"/>
                  <a:gd name="T19" fmla="*/ 142 h 142"/>
                  <a:gd name="T20" fmla="*/ 5 w 40"/>
                  <a:gd name="T21" fmla="*/ 140 h 142"/>
                  <a:gd name="T22" fmla="*/ 3 w 40"/>
                  <a:gd name="T23" fmla="*/ 139 h 142"/>
                  <a:gd name="T24" fmla="*/ 3 w 40"/>
                  <a:gd name="T25" fmla="*/ 136 h 142"/>
                  <a:gd name="T26" fmla="*/ 0 w 40"/>
                  <a:gd name="T27" fmla="*/ 13 h 142"/>
                  <a:gd name="T28" fmla="*/ 0 w 40"/>
                  <a:gd name="T29" fmla="*/ 13 h 142"/>
                  <a:gd name="T30" fmla="*/ 1 w 40"/>
                  <a:gd name="T31" fmla="*/ 8 h 142"/>
                  <a:gd name="T32" fmla="*/ 4 w 40"/>
                  <a:gd name="T33" fmla="*/ 4 h 142"/>
                  <a:gd name="T34" fmla="*/ 7 w 40"/>
                  <a:gd name="T35" fmla="*/ 1 h 142"/>
                  <a:gd name="T36" fmla="*/ 9 w 40"/>
                  <a:gd name="T37" fmla="*/ 1 h 142"/>
                  <a:gd name="T38" fmla="*/ 27 w 40"/>
                  <a:gd name="T39" fmla="*/ 0 h 142"/>
                  <a:gd name="T40" fmla="*/ 27 w 40"/>
                  <a:gd name="T41" fmla="*/ 0 h 142"/>
                  <a:gd name="T42" fmla="*/ 30 w 40"/>
                  <a:gd name="T43" fmla="*/ 1 h 142"/>
                  <a:gd name="T44" fmla="*/ 32 w 40"/>
                  <a:gd name="T45" fmla="*/ 4 h 142"/>
                  <a:gd name="T46" fmla="*/ 36 w 40"/>
                  <a:gd name="T47" fmla="*/ 7 h 142"/>
                  <a:gd name="T48" fmla="*/ 38 w 40"/>
                  <a:gd name="T49" fmla="*/ 12 h 142"/>
                  <a:gd name="T50" fmla="*/ 38 w 40"/>
                  <a:gd name="T51" fmla="*/ 1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142">
                    <a:moveTo>
                      <a:pt x="38" y="12"/>
                    </a:moveTo>
                    <a:lnTo>
                      <a:pt x="40" y="135"/>
                    </a:lnTo>
                    <a:lnTo>
                      <a:pt x="40" y="135"/>
                    </a:lnTo>
                    <a:lnTo>
                      <a:pt x="39" y="138"/>
                    </a:lnTo>
                    <a:lnTo>
                      <a:pt x="38" y="140"/>
                    </a:lnTo>
                    <a:lnTo>
                      <a:pt x="36" y="142"/>
                    </a:lnTo>
                    <a:lnTo>
                      <a:pt x="34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7" y="142"/>
                    </a:lnTo>
                    <a:lnTo>
                      <a:pt x="5" y="140"/>
                    </a:lnTo>
                    <a:lnTo>
                      <a:pt x="3" y="139"/>
                    </a:lnTo>
                    <a:lnTo>
                      <a:pt x="3" y="136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0" y="1"/>
                    </a:lnTo>
                    <a:lnTo>
                      <a:pt x="32" y="4"/>
                    </a:lnTo>
                    <a:lnTo>
                      <a:pt x="36" y="7"/>
                    </a:lnTo>
                    <a:lnTo>
                      <a:pt x="38" y="12"/>
                    </a:ln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0" name="Freeform 338">
                <a:extLst>
                  <a:ext uri="{FF2B5EF4-FFF2-40B4-BE49-F238E27FC236}">
                    <a16:creationId xmlns:a16="http://schemas.microsoft.com/office/drawing/2014/main" id="{A1C662C4-1ECE-3E45-BEE2-E28681CCA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524" y="2055642"/>
                <a:ext cx="267363" cy="663060"/>
              </a:xfrm>
              <a:custGeom>
                <a:avLst/>
                <a:gdLst>
                  <a:gd name="T0" fmla="*/ 48 w 50"/>
                  <a:gd name="T1" fmla="*/ 4 h 124"/>
                  <a:gd name="T2" fmla="*/ 50 w 50"/>
                  <a:gd name="T3" fmla="*/ 119 h 124"/>
                  <a:gd name="T4" fmla="*/ 50 w 50"/>
                  <a:gd name="T5" fmla="*/ 119 h 124"/>
                  <a:gd name="T6" fmla="*/ 49 w 50"/>
                  <a:gd name="T7" fmla="*/ 122 h 124"/>
                  <a:gd name="T8" fmla="*/ 46 w 50"/>
                  <a:gd name="T9" fmla="*/ 123 h 124"/>
                  <a:gd name="T10" fmla="*/ 9 w 50"/>
                  <a:gd name="T11" fmla="*/ 124 h 124"/>
                  <a:gd name="T12" fmla="*/ 9 w 50"/>
                  <a:gd name="T13" fmla="*/ 124 h 124"/>
                  <a:gd name="T14" fmla="*/ 4 w 50"/>
                  <a:gd name="T15" fmla="*/ 123 h 124"/>
                  <a:gd name="T16" fmla="*/ 3 w 50"/>
                  <a:gd name="T17" fmla="*/ 120 h 124"/>
                  <a:gd name="T18" fmla="*/ 0 w 50"/>
                  <a:gd name="T19" fmla="*/ 5 h 124"/>
                  <a:gd name="T20" fmla="*/ 0 w 50"/>
                  <a:gd name="T21" fmla="*/ 5 h 124"/>
                  <a:gd name="T22" fmla="*/ 2 w 50"/>
                  <a:gd name="T23" fmla="*/ 3 h 124"/>
                  <a:gd name="T24" fmla="*/ 6 w 50"/>
                  <a:gd name="T25" fmla="*/ 1 h 124"/>
                  <a:gd name="T26" fmla="*/ 44 w 50"/>
                  <a:gd name="T27" fmla="*/ 0 h 124"/>
                  <a:gd name="T28" fmla="*/ 44 w 50"/>
                  <a:gd name="T29" fmla="*/ 0 h 124"/>
                  <a:gd name="T30" fmla="*/ 46 w 50"/>
                  <a:gd name="T31" fmla="*/ 1 h 124"/>
                  <a:gd name="T32" fmla="*/ 48 w 50"/>
                  <a:gd name="T33" fmla="*/ 4 h 124"/>
                  <a:gd name="T34" fmla="*/ 48 w 50"/>
                  <a:gd name="T35" fmla="*/ 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24">
                    <a:moveTo>
                      <a:pt x="48" y="4"/>
                    </a:moveTo>
                    <a:lnTo>
                      <a:pt x="50" y="119"/>
                    </a:lnTo>
                    <a:lnTo>
                      <a:pt x="50" y="119"/>
                    </a:lnTo>
                    <a:lnTo>
                      <a:pt x="49" y="122"/>
                    </a:lnTo>
                    <a:lnTo>
                      <a:pt x="46" y="123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4" y="123"/>
                    </a:lnTo>
                    <a:lnTo>
                      <a:pt x="3" y="12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6" y="1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6" y="1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solidFill>
                <a:srgbClr val="EC6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1" name="Freeform 339">
                <a:extLst>
                  <a:ext uri="{FF2B5EF4-FFF2-40B4-BE49-F238E27FC236}">
                    <a16:creationId xmlns:a16="http://schemas.microsoft.com/office/drawing/2014/main" id="{BC53F94C-24FA-484A-B74C-B1A935641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524" y="2093071"/>
                <a:ext cx="267363" cy="588196"/>
              </a:xfrm>
              <a:custGeom>
                <a:avLst/>
                <a:gdLst>
                  <a:gd name="T0" fmla="*/ 48 w 50"/>
                  <a:gd name="T1" fmla="*/ 0 h 110"/>
                  <a:gd name="T2" fmla="*/ 50 w 50"/>
                  <a:gd name="T3" fmla="*/ 109 h 110"/>
                  <a:gd name="T4" fmla="*/ 3 w 50"/>
                  <a:gd name="T5" fmla="*/ 110 h 110"/>
                  <a:gd name="T6" fmla="*/ 0 w 50"/>
                  <a:gd name="T7" fmla="*/ 1 h 110"/>
                  <a:gd name="T8" fmla="*/ 48 w 50"/>
                  <a:gd name="T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0">
                    <a:moveTo>
                      <a:pt x="48" y="0"/>
                    </a:moveTo>
                    <a:lnTo>
                      <a:pt x="50" y="109"/>
                    </a:lnTo>
                    <a:lnTo>
                      <a:pt x="3" y="110"/>
                    </a:lnTo>
                    <a:lnTo>
                      <a:pt x="0" y="1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2" name="Freeform 340">
                <a:extLst>
                  <a:ext uri="{FF2B5EF4-FFF2-40B4-BE49-F238E27FC236}">
                    <a16:creationId xmlns:a16="http://schemas.microsoft.com/office/drawing/2014/main" id="{0E331882-535C-1049-AEED-6DC37E9F0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828" y="1472786"/>
                <a:ext cx="256666" cy="278057"/>
              </a:xfrm>
              <a:custGeom>
                <a:avLst/>
                <a:gdLst>
                  <a:gd name="T0" fmla="*/ 47 w 48"/>
                  <a:gd name="T1" fmla="*/ 4 h 52"/>
                  <a:gd name="T2" fmla="*/ 48 w 48"/>
                  <a:gd name="T3" fmla="*/ 47 h 52"/>
                  <a:gd name="T4" fmla="*/ 48 w 48"/>
                  <a:gd name="T5" fmla="*/ 47 h 52"/>
                  <a:gd name="T6" fmla="*/ 47 w 48"/>
                  <a:gd name="T7" fmla="*/ 50 h 52"/>
                  <a:gd name="T8" fmla="*/ 44 w 48"/>
                  <a:gd name="T9" fmla="*/ 51 h 52"/>
                  <a:gd name="T10" fmla="*/ 6 w 48"/>
                  <a:gd name="T11" fmla="*/ 52 h 52"/>
                  <a:gd name="T12" fmla="*/ 6 w 48"/>
                  <a:gd name="T13" fmla="*/ 52 h 52"/>
                  <a:gd name="T14" fmla="*/ 2 w 48"/>
                  <a:gd name="T15" fmla="*/ 51 h 52"/>
                  <a:gd name="T16" fmla="*/ 1 w 48"/>
                  <a:gd name="T17" fmla="*/ 47 h 52"/>
                  <a:gd name="T18" fmla="*/ 0 w 48"/>
                  <a:gd name="T19" fmla="*/ 5 h 52"/>
                  <a:gd name="T20" fmla="*/ 0 w 48"/>
                  <a:gd name="T21" fmla="*/ 5 h 52"/>
                  <a:gd name="T22" fmla="*/ 1 w 48"/>
                  <a:gd name="T23" fmla="*/ 2 h 52"/>
                  <a:gd name="T24" fmla="*/ 5 w 48"/>
                  <a:gd name="T25" fmla="*/ 1 h 52"/>
                  <a:gd name="T26" fmla="*/ 43 w 48"/>
                  <a:gd name="T27" fmla="*/ 0 h 52"/>
                  <a:gd name="T28" fmla="*/ 43 w 48"/>
                  <a:gd name="T29" fmla="*/ 0 h 52"/>
                  <a:gd name="T30" fmla="*/ 46 w 48"/>
                  <a:gd name="T31" fmla="*/ 1 h 52"/>
                  <a:gd name="T32" fmla="*/ 47 w 48"/>
                  <a:gd name="T33" fmla="*/ 4 h 52"/>
                  <a:gd name="T34" fmla="*/ 47 w 48"/>
                  <a:gd name="T35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8" h="52">
                    <a:moveTo>
                      <a:pt x="47" y="4"/>
                    </a:moveTo>
                    <a:lnTo>
                      <a:pt x="48" y="47"/>
                    </a:lnTo>
                    <a:lnTo>
                      <a:pt x="48" y="47"/>
                    </a:lnTo>
                    <a:lnTo>
                      <a:pt x="47" y="50"/>
                    </a:lnTo>
                    <a:lnTo>
                      <a:pt x="44" y="51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2" y="51"/>
                    </a:lnTo>
                    <a:lnTo>
                      <a:pt x="1" y="4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6" y="1"/>
                    </a:lnTo>
                    <a:lnTo>
                      <a:pt x="47" y="4"/>
                    </a:lnTo>
                    <a:lnTo>
                      <a:pt x="47" y="4"/>
                    </a:lnTo>
                    <a:close/>
                  </a:path>
                </a:pathLst>
              </a:custGeom>
              <a:solidFill>
                <a:srgbClr val="EC6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3" name="Freeform 341">
                <a:extLst>
                  <a:ext uri="{FF2B5EF4-FFF2-40B4-BE49-F238E27FC236}">
                    <a16:creationId xmlns:a16="http://schemas.microsoft.com/office/drawing/2014/main" id="{3501E4A8-EF85-204F-B0D9-4562B6CDE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561" y="1451398"/>
                <a:ext cx="208545" cy="256666"/>
              </a:xfrm>
              <a:custGeom>
                <a:avLst/>
                <a:gdLst>
                  <a:gd name="T0" fmla="*/ 39 w 39"/>
                  <a:gd name="T1" fmla="*/ 44 h 48"/>
                  <a:gd name="T2" fmla="*/ 38 w 39"/>
                  <a:gd name="T3" fmla="*/ 4 h 48"/>
                  <a:gd name="T4" fmla="*/ 38 w 39"/>
                  <a:gd name="T5" fmla="*/ 4 h 48"/>
                  <a:gd name="T6" fmla="*/ 37 w 39"/>
                  <a:gd name="T7" fmla="*/ 1 h 48"/>
                  <a:gd name="T8" fmla="*/ 34 w 39"/>
                  <a:gd name="T9" fmla="*/ 0 h 48"/>
                  <a:gd name="T10" fmla="*/ 3 w 39"/>
                  <a:gd name="T11" fmla="*/ 1 h 48"/>
                  <a:gd name="T12" fmla="*/ 3 w 39"/>
                  <a:gd name="T13" fmla="*/ 1 h 48"/>
                  <a:gd name="T14" fmla="*/ 1 w 39"/>
                  <a:gd name="T15" fmla="*/ 2 h 48"/>
                  <a:gd name="T16" fmla="*/ 0 w 39"/>
                  <a:gd name="T17" fmla="*/ 4 h 48"/>
                  <a:gd name="T18" fmla="*/ 1 w 39"/>
                  <a:gd name="T19" fmla="*/ 46 h 48"/>
                  <a:gd name="T20" fmla="*/ 1 w 39"/>
                  <a:gd name="T21" fmla="*/ 46 h 48"/>
                  <a:gd name="T22" fmla="*/ 1 w 39"/>
                  <a:gd name="T23" fmla="*/ 47 h 48"/>
                  <a:gd name="T24" fmla="*/ 4 w 39"/>
                  <a:gd name="T25" fmla="*/ 48 h 48"/>
                  <a:gd name="T26" fmla="*/ 35 w 39"/>
                  <a:gd name="T27" fmla="*/ 48 h 48"/>
                  <a:gd name="T28" fmla="*/ 35 w 39"/>
                  <a:gd name="T29" fmla="*/ 48 h 48"/>
                  <a:gd name="T30" fmla="*/ 38 w 39"/>
                  <a:gd name="T31" fmla="*/ 47 h 48"/>
                  <a:gd name="T32" fmla="*/ 39 w 39"/>
                  <a:gd name="T33" fmla="*/ 44 h 48"/>
                  <a:gd name="T34" fmla="*/ 39 w 39"/>
                  <a:gd name="T35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48">
                    <a:moveTo>
                      <a:pt x="39" y="44"/>
                    </a:moveTo>
                    <a:lnTo>
                      <a:pt x="38" y="4"/>
                    </a:lnTo>
                    <a:lnTo>
                      <a:pt x="38" y="4"/>
                    </a:lnTo>
                    <a:lnTo>
                      <a:pt x="37" y="1"/>
                    </a:lnTo>
                    <a:lnTo>
                      <a:pt x="34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" y="47"/>
                    </a:lnTo>
                    <a:lnTo>
                      <a:pt x="4" y="48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8" y="47"/>
                    </a:lnTo>
                    <a:lnTo>
                      <a:pt x="39" y="44"/>
                    </a:lnTo>
                    <a:lnTo>
                      <a:pt x="39" y="44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6" name="组 81">
              <a:extLst>
                <a:ext uri="{FF2B5EF4-FFF2-40B4-BE49-F238E27FC236}">
                  <a16:creationId xmlns:a16="http://schemas.microsoft.com/office/drawing/2014/main" id="{0B19082B-3AA5-0844-8C41-92E485A9BFE7}"/>
                </a:ext>
              </a:extLst>
            </p:cNvPr>
            <p:cNvGrpSpPr/>
            <p:nvPr/>
          </p:nvGrpSpPr>
          <p:grpSpPr>
            <a:xfrm rot="8300375">
              <a:off x="6747912" y="1450048"/>
              <a:ext cx="1134725" cy="881337"/>
              <a:chOff x="8971846" y="3994523"/>
              <a:chExt cx="1652306" cy="1283340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Freeform 656">
                <a:extLst>
                  <a:ext uri="{FF2B5EF4-FFF2-40B4-BE49-F238E27FC236}">
                    <a16:creationId xmlns:a16="http://schemas.microsoft.com/office/drawing/2014/main" id="{98681846-1905-7849-9A2F-C3EA27D0E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1433" y="4844739"/>
                <a:ext cx="919726" cy="331530"/>
              </a:xfrm>
              <a:custGeom>
                <a:avLst/>
                <a:gdLst>
                  <a:gd name="T0" fmla="*/ 172 w 172"/>
                  <a:gd name="T1" fmla="*/ 0 h 62"/>
                  <a:gd name="T2" fmla="*/ 172 w 172"/>
                  <a:gd name="T3" fmla="*/ 0 h 62"/>
                  <a:gd name="T4" fmla="*/ 165 w 172"/>
                  <a:gd name="T5" fmla="*/ 3 h 62"/>
                  <a:gd name="T6" fmla="*/ 0 w 172"/>
                  <a:gd name="T7" fmla="*/ 57 h 62"/>
                  <a:gd name="T8" fmla="*/ 22 w 172"/>
                  <a:gd name="T9" fmla="*/ 62 h 62"/>
                  <a:gd name="T10" fmla="*/ 145 w 172"/>
                  <a:gd name="T11" fmla="*/ 23 h 62"/>
                  <a:gd name="T12" fmla="*/ 145 w 172"/>
                  <a:gd name="T13" fmla="*/ 23 h 62"/>
                  <a:gd name="T14" fmla="*/ 154 w 172"/>
                  <a:gd name="T15" fmla="*/ 19 h 62"/>
                  <a:gd name="T16" fmla="*/ 162 w 172"/>
                  <a:gd name="T17" fmla="*/ 14 h 62"/>
                  <a:gd name="T18" fmla="*/ 168 w 172"/>
                  <a:gd name="T19" fmla="*/ 8 h 62"/>
                  <a:gd name="T20" fmla="*/ 172 w 172"/>
                  <a:gd name="T2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62">
                    <a:moveTo>
                      <a:pt x="172" y="0"/>
                    </a:moveTo>
                    <a:lnTo>
                      <a:pt x="172" y="0"/>
                    </a:lnTo>
                    <a:lnTo>
                      <a:pt x="165" y="3"/>
                    </a:lnTo>
                    <a:lnTo>
                      <a:pt x="0" y="57"/>
                    </a:lnTo>
                    <a:lnTo>
                      <a:pt x="22" y="62"/>
                    </a:lnTo>
                    <a:lnTo>
                      <a:pt x="145" y="23"/>
                    </a:lnTo>
                    <a:lnTo>
                      <a:pt x="145" y="23"/>
                    </a:lnTo>
                    <a:lnTo>
                      <a:pt x="154" y="19"/>
                    </a:lnTo>
                    <a:lnTo>
                      <a:pt x="162" y="14"/>
                    </a:lnTo>
                    <a:lnTo>
                      <a:pt x="168" y="8"/>
                    </a:lnTo>
                    <a:lnTo>
                      <a:pt x="1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8" name="Freeform 658">
                <a:extLst>
                  <a:ext uri="{FF2B5EF4-FFF2-40B4-BE49-F238E27FC236}">
                    <a16:creationId xmlns:a16="http://schemas.microsoft.com/office/drawing/2014/main" id="{F6F01434-C696-6043-B3E4-C3D95863E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1846" y="3994523"/>
                <a:ext cx="1652306" cy="1213828"/>
              </a:xfrm>
              <a:custGeom>
                <a:avLst/>
                <a:gdLst>
                  <a:gd name="T0" fmla="*/ 1 w 309"/>
                  <a:gd name="T1" fmla="*/ 111 h 227"/>
                  <a:gd name="T2" fmla="*/ 35 w 309"/>
                  <a:gd name="T3" fmla="*/ 204 h 227"/>
                  <a:gd name="T4" fmla="*/ 35 w 309"/>
                  <a:gd name="T5" fmla="*/ 204 h 227"/>
                  <a:gd name="T6" fmla="*/ 37 w 309"/>
                  <a:gd name="T7" fmla="*/ 210 h 227"/>
                  <a:gd name="T8" fmla="*/ 41 w 309"/>
                  <a:gd name="T9" fmla="*/ 216 h 227"/>
                  <a:gd name="T10" fmla="*/ 47 w 309"/>
                  <a:gd name="T11" fmla="*/ 221 h 227"/>
                  <a:gd name="T12" fmla="*/ 54 w 309"/>
                  <a:gd name="T13" fmla="*/ 224 h 227"/>
                  <a:gd name="T14" fmla="*/ 62 w 309"/>
                  <a:gd name="T15" fmla="*/ 227 h 227"/>
                  <a:gd name="T16" fmla="*/ 68 w 309"/>
                  <a:gd name="T17" fmla="*/ 227 h 227"/>
                  <a:gd name="T18" fmla="*/ 76 w 309"/>
                  <a:gd name="T19" fmla="*/ 227 h 227"/>
                  <a:gd name="T20" fmla="*/ 85 w 309"/>
                  <a:gd name="T21" fmla="*/ 225 h 227"/>
                  <a:gd name="T22" fmla="*/ 279 w 309"/>
                  <a:gd name="T23" fmla="*/ 162 h 227"/>
                  <a:gd name="T24" fmla="*/ 279 w 309"/>
                  <a:gd name="T25" fmla="*/ 162 h 227"/>
                  <a:gd name="T26" fmla="*/ 287 w 309"/>
                  <a:gd name="T27" fmla="*/ 159 h 227"/>
                  <a:gd name="T28" fmla="*/ 292 w 309"/>
                  <a:gd name="T29" fmla="*/ 155 h 227"/>
                  <a:gd name="T30" fmla="*/ 299 w 309"/>
                  <a:gd name="T31" fmla="*/ 150 h 227"/>
                  <a:gd name="T32" fmla="*/ 303 w 309"/>
                  <a:gd name="T33" fmla="*/ 144 h 227"/>
                  <a:gd name="T34" fmla="*/ 306 w 309"/>
                  <a:gd name="T35" fmla="*/ 138 h 227"/>
                  <a:gd name="T36" fmla="*/ 307 w 309"/>
                  <a:gd name="T37" fmla="*/ 131 h 227"/>
                  <a:gd name="T38" fmla="*/ 309 w 309"/>
                  <a:gd name="T39" fmla="*/ 124 h 227"/>
                  <a:gd name="T40" fmla="*/ 306 w 309"/>
                  <a:gd name="T41" fmla="*/ 117 h 227"/>
                  <a:gd name="T42" fmla="*/ 274 w 309"/>
                  <a:gd name="T43" fmla="*/ 23 h 227"/>
                  <a:gd name="T44" fmla="*/ 274 w 309"/>
                  <a:gd name="T45" fmla="*/ 23 h 227"/>
                  <a:gd name="T46" fmla="*/ 271 w 309"/>
                  <a:gd name="T47" fmla="*/ 16 h 227"/>
                  <a:gd name="T48" fmla="*/ 265 w 309"/>
                  <a:gd name="T49" fmla="*/ 11 h 227"/>
                  <a:gd name="T50" fmla="*/ 260 w 309"/>
                  <a:gd name="T51" fmla="*/ 7 h 227"/>
                  <a:gd name="T52" fmla="*/ 253 w 309"/>
                  <a:gd name="T53" fmla="*/ 4 h 227"/>
                  <a:gd name="T54" fmla="*/ 247 w 309"/>
                  <a:gd name="T55" fmla="*/ 1 h 227"/>
                  <a:gd name="T56" fmla="*/ 238 w 309"/>
                  <a:gd name="T57" fmla="*/ 0 h 227"/>
                  <a:gd name="T58" fmla="*/ 230 w 309"/>
                  <a:gd name="T59" fmla="*/ 1 h 227"/>
                  <a:gd name="T60" fmla="*/ 222 w 309"/>
                  <a:gd name="T61" fmla="*/ 3 h 227"/>
                  <a:gd name="T62" fmla="*/ 29 w 309"/>
                  <a:gd name="T63" fmla="*/ 65 h 227"/>
                  <a:gd name="T64" fmla="*/ 29 w 309"/>
                  <a:gd name="T65" fmla="*/ 65 h 227"/>
                  <a:gd name="T66" fmla="*/ 21 w 309"/>
                  <a:gd name="T67" fmla="*/ 67 h 227"/>
                  <a:gd name="T68" fmla="*/ 14 w 309"/>
                  <a:gd name="T69" fmla="*/ 73 h 227"/>
                  <a:gd name="T70" fmla="*/ 9 w 309"/>
                  <a:gd name="T71" fmla="*/ 77 h 227"/>
                  <a:gd name="T72" fmla="*/ 5 w 309"/>
                  <a:gd name="T73" fmla="*/ 84 h 227"/>
                  <a:gd name="T74" fmla="*/ 1 w 309"/>
                  <a:gd name="T75" fmla="*/ 90 h 227"/>
                  <a:gd name="T76" fmla="*/ 0 w 309"/>
                  <a:gd name="T77" fmla="*/ 97 h 227"/>
                  <a:gd name="T78" fmla="*/ 0 w 309"/>
                  <a:gd name="T79" fmla="*/ 104 h 227"/>
                  <a:gd name="T80" fmla="*/ 1 w 309"/>
                  <a:gd name="T81" fmla="*/ 11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9" h="227">
                    <a:moveTo>
                      <a:pt x="1" y="111"/>
                    </a:moveTo>
                    <a:lnTo>
                      <a:pt x="35" y="204"/>
                    </a:lnTo>
                    <a:lnTo>
                      <a:pt x="35" y="204"/>
                    </a:lnTo>
                    <a:lnTo>
                      <a:pt x="37" y="210"/>
                    </a:lnTo>
                    <a:lnTo>
                      <a:pt x="41" y="216"/>
                    </a:lnTo>
                    <a:lnTo>
                      <a:pt x="47" y="221"/>
                    </a:lnTo>
                    <a:lnTo>
                      <a:pt x="54" y="224"/>
                    </a:lnTo>
                    <a:lnTo>
                      <a:pt x="62" y="227"/>
                    </a:lnTo>
                    <a:lnTo>
                      <a:pt x="68" y="227"/>
                    </a:lnTo>
                    <a:lnTo>
                      <a:pt x="76" y="227"/>
                    </a:lnTo>
                    <a:lnTo>
                      <a:pt x="85" y="225"/>
                    </a:lnTo>
                    <a:lnTo>
                      <a:pt x="279" y="162"/>
                    </a:lnTo>
                    <a:lnTo>
                      <a:pt x="279" y="162"/>
                    </a:lnTo>
                    <a:lnTo>
                      <a:pt x="287" y="159"/>
                    </a:lnTo>
                    <a:lnTo>
                      <a:pt x="292" y="155"/>
                    </a:lnTo>
                    <a:lnTo>
                      <a:pt x="299" y="150"/>
                    </a:lnTo>
                    <a:lnTo>
                      <a:pt x="303" y="144"/>
                    </a:lnTo>
                    <a:lnTo>
                      <a:pt x="306" y="138"/>
                    </a:lnTo>
                    <a:lnTo>
                      <a:pt x="307" y="131"/>
                    </a:lnTo>
                    <a:lnTo>
                      <a:pt x="309" y="124"/>
                    </a:lnTo>
                    <a:lnTo>
                      <a:pt x="306" y="117"/>
                    </a:lnTo>
                    <a:lnTo>
                      <a:pt x="274" y="23"/>
                    </a:lnTo>
                    <a:lnTo>
                      <a:pt x="274" y="23"/>
                    </a:lnTo>
                    <a:lnTo>
                      <a:pt x="271" y="16"/>
                    </a:lnTo>
                    <a:lnTo>
                      <a:pt x="265" y="11"/>
                    </a:lnTo>
                    <a:lnTo>
                      <a:pt x="260" y="7"/>
                    </a:lnTo>
                    <a:lnTo>
                      <a:pt x="253" y="4"/>
                    </a:lnTo>
                    <a:lnTo>
                      <a:pt x="247" y="1"/>
                    </a:lnTo>
                    <a:lnTo>
                      <a:pt x="238" y="0"/>
                    </a:lnTo>
                    <a:lnTo>
                      <a:pt x="230" y="1"/>
                    </a:lnTo>
                    <a:lnTo>
                      <a:pt x="222" y="3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1" y="67"/>
                    </a:lnTo>
                    <a:lnTo>
                      <a:pt x="14" y="73"/>
                    </a:lnTo>
                    <a:lnTo>
                      <a:pt x="9" y="77"/>
                    </a:lnTo>
                    <a:lnTo>
                      <a:pt x="5" y="84"/>
                    </a:lnTo>
                    <a:lnTo>
                      <a:pt x="1" y="90"/>
                    </a:lnTo>
                    <a:lnTo>
                      <a:pt x="0" y="97"/>
                    </a:lnTo>
                    <a:lnTo>
                      <a:pt x="0" y="104"/>
                    </a:lnTo>
                    <a:lnTo>
                      <a:pt x="1" y="111"/>
                    </a:lnTo>
                    <a:close/>
                  </a:path>
                </a:pathLst>
              </a:custGeom>
              <a:solidFill>
                <a:srgbClr val="1E1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9" name="Freeform 659">
                <a:extLst>
                  <a:ext uri="{FF2B5EF4-FFF2-40B4-BE49-F238E27FC236}">
                    <a16:creationId xmlns:a16="http://schemas.microsoft.com/office/drawing/2014/main" id="{0D17F712-89D1-9A45-9F9C-4D962677C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1846" y="3994523"/>
                <a:ext cx="1652306" cy="1213828"/>
              </a:xfrm>
              <a:custGeom>
                <a:avLst/>
                <a:gdLst>
                  <a:gd name="T0" fmla="*/ 1 w 309"/>
                  <a:gd name="T1" fmla="*/ 111 h 227"/>
                  <a:gd name="T2" fmla="*/ 35 w 309"/>
                  <a:gd name="T3" fmla="*/ 204 h 227"/>
                  <a:gd name="T4" fmla="*/ 35 w 309"/>
                  <a:gd name="T5" fmla="*/ 204 h 227"/>
                  <a:gd name="T6" fmla="*/ 37 w 309"/>
                  <a:gd name="T7" fmla="*/ 210 h 227"/>
                  <a:gd name="T8" fmla="*/ 41 w 309"/>
                  <a:gd name="T9" fmla="*/ 216 h 227"/>
                  <a:gd name="T10" fmla="*/ 47 w 309"/>
                  <a:gd name="T11" fmla="*/ 221 h 227"/>
                  <a:gd name="T12" fmla="*/ 54 w 309"/>
                  <a:gd name="T13" fmla="*/ 224 h 227"/>
                  <a:gd name="T14" fmla="*/ 62 w 309"/>
                  <a:gd name="T15" fmla="*/ 227 h 227"/>
                  <a:gd name="T16" fmla="*/ 68 w 309"/>
                  <a:gd name="T17" fmla="*/ 227 h 227"/>
                  <a:gd name="T18" fmla="*/ 76 w 309"/>
                  <a:gd name="T19" fmla="*/ 227 h 227"/>
                  <a:gd name="T20" fmla="*/ 85 w 309"/>
                  <a:gd name="T21" fmla="*/ 225 h 227"/>
                  <a:gd name="T22" fmla="*/ 279 w 309"/>
                  <a:gd name="T23" fmla="*/ 162 h 227"/>
                  <a:gd name="T24" fmla="*/ 279 w 309"/>
                  <a:gd name="T25" fmla="*/ 162 h 227"/>
                  <a:gd name="T26" fmla="*/ 287 w 309"/>
                  <a:gd name="T27" fmla="*/ 159 h 227"/>
                  <a:gd name="T28" fmla="*/ 292 w 309"/>
                  <a:gd name="T29" fmla="*/ 155 h 227"/>
                  <a:gd name="T30" fmla="*/ 299 w 309"/>
                  <a:gd name="T31" fmla="*/ 150 h 227"/>
                  <a:gd name="T32" fmla="*/ 303 w 309"/>
                  <a:gd name="T33" fmla="*/ 144 h 227"/>
                  <a:gd name="T34" fmla="*/ 306 w 309"/>
                  <a:gd name="T35" fmla="*/ 138 h 227"/>
                  <a:gd name="T36" fmla="*/ 307 w 309"/>
                  <a:gd name="T37" fmla="*/ 131 h 227"/>
                  <a:gd name="T38" fmla="*/ 309 w 309"/>
                  <a:gd name="T39" fmla="*/ 124 h 227"/>
                  <a:gd name="T40" fmla="*/ 306 w 309"/>
                  <a:gd name="T41" fmla="*/ 117 h 227"/>
                  <a:gd name="T42" fmla="*/ 274 w 309"/>
                  <a:gd name="T43" fmla="*/ 23 h 227"/>
                  <a:gd name="T44" fmla="*/ 274 w 309"/>
                  <a:gd name="T45" fmla="*/ 23 h 227"/>
                  <a:gd name="T46" fmla="*/ 271 w 309"/>
                  <a:gd name="T47" fmla="*/ 16 h 227"/>
                  <a:gd name="T48" fmla="*/ 265 w 309"/>
                  <a:gd name="T49" fmla="*/ 11 h 227"/>
                  <a:gd name="T50" fmla="*/ 260 w 309"/>
                  <a:gd name="T51" fmla="*/ 7 h 227"/>
                  <a:gd name="T52" fmla="*/ 253 w 309"/>
                  <a:gd name="T53" fmla="*/ 4 h 227"/>
                  <a:gd name="T54" fmla="*/ 247 w 309"/>
                  <a:gd name="T55" fmla="*/ 1 h 227"/>
                  <a:gd name="T56" fmla="*/ 238 w 309"/>
                  <a:gd name="T57" fmla="*/ 0 h 227"/>
                  <a:gd name="T58" fmla="*/ 230 w 309"/>
                  <a:gd name="T59" fmla="*/ 1 h 227"/>
                  <a:gd name="T60" fmla="*/ 222 w 309"/>
                  <a:gd name="T61" fmla="*/ 3 h 227"/>
                  <a:gd name="T62" fmla="*/ 29 w 309"/>
                  <a:gd name="T63" fmla="*/ 65 h 227"/>
                  <a:gd name="T64" fmla="*/ 29 w 309"/>
                  <a:gd name="T65" fmla="*/ 65 h 227"/>
                  <a:gd name="T66" fmla="*/ 21 w 309"/>
                  <a:gd name="T67" fmla="*/ 67 h 227"/>
                  <a:gd name="T68" fmla="*/ 14 w 309"/>
                  <a:gd name="T69" fmla="*/ 73 h 227"/>
                  <a:gd name="T70" fmla="*/ 9 w 309"/>
                  <a:gd name="T71" fmla="*/ 77 h 227"/>
                  <a:gd name="T72" fmla="*/ 5 w 309"/>
                  <a:gd name="T73" fmla="*/ 84 h 227"/>
                  <a:gd name="T74" fmla="*/ 1 w 309"/>
                  <a:gd name="T75" fmla="*/ 90 h 227"/>
                  <a:gd name="T76" fmla="*/ 0 w 309"/>
                  <a:gd name="T77" fmla="*/ 97 h 227"/>
                  <a:gd name="T78" fmla="*/ 0 w 309"/>
                  <a:gd name="T79" fmla="*/ 104 h 227"/>
                  <a:gd name="T80" fmla="*/ 1 w 309"/>
                  <a:gd name="T81" fmla="*/ 11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9" h="227">
                    <a:moveTo>
                      <a:pt x="1" y="111"/>
                    </a:moveTo>
                    <a:lnTo>
                      <a:pt x="35" y="204"/>
                    </a:lnTo>
                    <a:lnTo>
                      <a:pt x="35" y="204"/>
                    </a:lnTo>
                    <a:lnTo>
                      <a:pt x="37" y="210"/>
                    </a:lnTo>
                    <a:lnTo>
                      <a:pt x="41" y="216"/>
                    </a:lnTo>
                    <a:lnTo>
                      <a:pt x="47" y="221"/>
                    </a:lnTo>
                    <a:lnTo>
                      <a:pt x="54" y="224"/>
                    </a:lnTo>
                    <a:lnTo>
                      <a:pt x="62" y="227"/>
                    </a:lnTo>
                    <a:lnTo>
                      <a:pt x="68" y="227"/>
                    </a:lnTo>
                    <a:lnTo>
                      <a:pt x="76" y="227"/>
                    </a:lnTo>
                    <a:lnTo>
                      <a:pt x="85" y="225"/>
                    </a:lnTo>
                    <a:lnTo>
                      <a:pt x="279" y="162"/>
                    </a:lnTo>
                    <a:lnTo>
                      <a:pt x="279" y="162"/>
                    </a:lnTo>
                    <a:lnTo>
                      <a:pt x="287" y="159"/>
                    </a:lnTo>
                    <a:lnTo>
                      <a:pt x="292" y="155"/>
                    </a:lnTo>
                    <a:lnTo>
                      <a:pt x="299" y="150"/>
                    </a:lnTo>
                    <a:lnTo>
                      <a:pt x="303" y="144"/>
                    </a:lnTo>
                    <a:lnTo>
                      <a:pt x="306" y="138"/>
                    </a:lnTo>
                    <a:lnTo>
                      <a:pt x="307" y="131"/>
                    </a:lnTo>
                    <a:lnTo>
                      <a:pt x="309" y="124"/>
                    </a:lnTo>
                    <a:lnTo>
                      <a:pt x="306" y="117"/>
                    </a:lnTo>
                    <a:lnTo>
                      <a:pt x="274" y="23"/>
                    </a:lnTo>
                    <a:lnTo>
                      <a:pt x="274" y="23"/>
                    </a:lnTo>
                    <a:lnTo>
                      <a:pt x="271" y="16"/>
                    </a:lnTo>
                    <a:lnTo>
                      <a:pt x="265" y="11"/>
                    </a:lnTo>
                    <a:lnTo>
                      <a:pt x="260" y="7"/>
                    </a:lnTo>
                    <a:lnTo>
                      <a:pt x="253" y="4"/>
                    </a:lnTo>
                    <a:lnTo>
                      <a:pt x="247" y="1"/>
                    </a:lnTo>
                    <a:lnTo>
                      <a:pt x="238" y="0"/>
                    </a:lnTo>
                    <a:lnTo>
                      <a:pt x="230" y="1"/>
                    </a:lnTo>
                    <a:lnTo>
                      <a:pt x="222" y="3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1" y="67"/>
                    </a:lnTo>
                    <a:lnTo>
                      <a:pt x="14" y="73"/>
                    </a:lnTo>
                    <a:lnTo>
                      <a:pt x="9" y="77"/>
                    </a:lnTo>
                    <a:lnTo>
                      <a:pt x="5" y="84"/>
                    </a:lnTo>
                    <a:lnTo>
                      <a:pt x="1" y="90"/>
                    </a:lnTo>
                    <a:lnTo>
                      <a:pt x="0" y="97"/>
                    </a:lnTo>
                    <a:lnTo>
                      <a:pt x="0" y="104"/>
                    </a:lnTo>
                    <a:lnTo>
                      <a:pt x="1" y="11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0" name="Freeform 660">
                <a:extLst>
                  <a:ext uri="{FF2B5EF4-FFF2-40B4-BE49-F238E27FC236}">
                    <a16:creationId xmlns:a16="http://schemas.microsoft.com/office/drawing/2014/main" id="{C7565A53-31C7-024E-8D19-A72ED05D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8098" y="4716406"/>
                <a:ext cx="90905" cy="208545"/>
              </a:xfrm>
              <a:custGeom>
                <a:avLst/>
                <a:gdLst>
                  <a:gd name="T0" fmla="*/ 0 w 17"/>
                  <a:gd name="T1" fmla="*/ 3 h 39"/>
                  <a:gd name="T2" fmla="*/ 13 w 17"/>
                  <a:gd name="T3" fmla="*/ 38 h 39"/>
                  <a:gd name="T4" fmla="*/ 13 w 17"/>
                  <a:gd name="T5" fmla="*/ 38 h 39"/>
                  <a:gd name="T6" fmla="*/ 14 w 17"/>
                  <a:gd name="T7" fmla="*/ 39 h 39"/>
                  <a:gd name="T8" fmla="*/ 15 w 17"/>
                  <a:gd name="T9" fmla="*/ 39 h 39"/>
                  <a:gd name="T10" fmla="*/ 15 w 17"/>
                  <a:gd name="T11" fmla="*/ 39 h 39"/>
                  <a:gd name="T12" fmla="*/ 17 w 17"/>
                  <a:gd name="T13" fmla="*/ 38 h 39"/>
                  <a:gd name="T14" fmla="*/ 17 w 17"/>
                  <a:gd name="T15" fmla="*/ 36 h 39"/>
                  <a:gd name="T16" fmla="*/ 4 w 17"/>
                  <a:gd name="T17" fmla="*/ 1 h 39"/>
                  <a:gd name="T18" fmla="*/ 4 w 17"/>
                  <a:gd name="T19" fmla="*/ 1 h 39"/>
                  <a:gd name="T20" fmla="*/ 3 w 17"/>
                  <a:gd name="T21" fmla="*/ 0 h 39"/>
                  <a:gd name="T22" fmla="*/ 2 w 17"/>
                  <a:gd name="T23" fmla="*/ 0 h 39"/>
                  <a:gd name="T24" fmla="*/ 2 w 17"/>
                  <a:gd name="T25" fmla="*/ 0 h 39"/>
                  <a:gd name="T26" fmla="*/ 0 w 17"/>
                  <a:gd name="T27" fmla="*/ 1 h 39"/>
                  <a:gd name="T28" fmla="*/ 0 w 17"/>
                  <a:gd name="T29" fmla="*/ 3 h 39"/>
                  <a:gd name="T30" fmla="*/ 0 w 17"/>
                  <a:gd name="T31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39">
                    <a:moveTo>
                      <a:pt x="0" y="3"/>
                    </a:moveTo>
                    <a:lnTo>
                      <a:pt x="13" y="38"/>
                    </a:lnTo>
                    <a:lnTo>
                      <a:pt x="13" y="38"/>
                    </a:lnTo>
                    <a:lnTo>
                      <a:pt x="14" y="39"/>
                    </a:lnTo>
                    <a:lnTo>
                      <a:pt x="15" y="39"/>
                    </a:lnTo>
                    <a:lnTo>
                      <a:pt x="15" y="39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9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1" name="Freeform 661">
                <a:extLst>
                  <a:ext uri="{FF2B5EF4-FFF2-40B4-BE49-F238E27FC236}">
                    <a16:creationId xmlns:a16="http://schemas.microsoft.com/office/drawing/2014/main" id="{7ABFB038-CD22-5548-A59F-3B2FD9D64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6301" y="4352792"/>
                <a:ext cx="74863" cy="69514"/>
              </a:xfrm>
              <a:custGeom>
                <a:avLst/>
                <a:gdLst>
                  <a:gd name="T0" fmla="*/ 4 w 14"/>
                  <a:gd name="T1" fmla="*/ 2 h 13"/>
                  <a:gd name="T2" fmla="*/ 4 w 14"/>
                  <a:gd name="T3" fmla="*/ 2 h 13"/>
                  <a:gd name="T4" fmla="*/ 7 w 14"/>
                  <a:gd name="T5" fmla="*/ 0 h 13"/>
                  <a:gd name="T6" fmla="*/ 10 w 14"/>
                  <a:gd name="T7" fmla="*/ 2 h 13"/>
                  <a:gd name="T8" fmla="*/ 12 w 14"/>
                  <a:gd name="T9" fmla="*/ 3 h 13"/>
                  <a:gd name="T10" fmla="*/ 12 w 14"/>
                  <a:gd name="T11" fmla="*/ 4 h 13"/>
                  <a:gd name="T12" fmla="*/ 12 w 14"/>
                  <a:gd name="T13" fmla="*/ 4 h 13"/>
                  <a:gd name="T14" fmla="*/ 14 w 14"/>
                  <a:gd name="T15" fmla="*/ 7 h 13"/>
                  <a:gd name="T16" fmla="*/ 12 w 14"/>
                  <a:gd name="T17" fmla="*/ 8 h 13"/>
                  <a:gd name="T18" fmla="*/ 11 w 14"/>
                  <a:gd name="T19" fmla="*/ 11 h 13"/>
                  <a:gd name="T20" fmla="*/ 8 w 14"/>
                  <a:gd name="T21" fmla="*/ 11 h 13"/>
                  <a:gd name="T22" fmla="*/ 8 w 14"/>
                  <a:gd name="T23" fmla="*/ 11 h 13"/>
                  <a:gd name="T24" fmla="*/ 6 w 14"/>
                  <a:gd name="T25" fmla="*/ 13 h 13"/>
                  <a:gd name="T26" fmla="*/ 3 w 14"/>
                  <a:gd name="T27" fmla="*/ 11 h 13"/>
                  <a:gd name="T28" fmla="*/ 2 w 14"/>
                  <a:gd name="T29" fmla="*/ 10 h 13"/>
                  <a:gd name="T30" fmla="*/ 0 w 14"/>
                  <a:gd name="T31" fmla="*/ 8 h 13"/>
                  <a:gd name="T32" fmla="*/ 0 w 14"/>
                  <a:gd name="T33" fmla="*/ 8 h 13"/>
                  <a:gd name="T34" fmla="*/ 0 w 14"/>
                  <a:gd name="T35" fmla="*/ 6 h 13"/>
                  <a:gd name="T36" fmla="*/ 2 w 14"/>
                  <a:gd name="T37" fmla="*/ 4 h 13"/>
                  <a:gd name="T38" fmla="*/ 3 w 14"/>
                  <a:gd name="T39" fmla="*/ 3 h 13"/>
                  <a:gd name="T40" fmla="*/ 4 w 14"/>
                  <a:gd name="T41" fmla="*/ 2 h 13"/>
                  <a:gd name="T42" fmla="*/ 4 w 14"/>
                  <a:gd name="T4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3">
                    <a:moveTo>
                      <a:pt x="4" y="2"/>
                    </a:moveTo>
                    <a:lnTo>
                      <a:pt x="4" y="2"/>
                    </a:lnTo>
                    <a:lnTo>
                      <a:pt x="7" y="0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4" y="7"/>
                    </a:lnTo>
                    <a:lnTo>
                      <a:pt x="12" y="8"/>
                    </a:lnTo>
                    <a:lnTo>
                      <a:pt x="11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39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2" name="Freeform 662">
                <a:extLst>
                  <a:ext uri="{FF2B5EF4-FFF2-40B4-BE49-F238E27FC236}">
                    <a16:creationId xmlns:a16="http://schemas.microsoft.com/office/drawing/2014/main" id="{82B95DBA-027C-F041-AC3F-0C7F5ECE5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751" y="4042653"/>
                <a:ext cx="1197783" cy="1122926"/>
              </a:xfrm>
              <a:custGeom>
                <a:avLst/>
                <a:gdLst>
                  <a:gd name="T0" fmla="*/ 223 w 224"/>
                  <a:gd name="T1" fmla="*/ 0 h 210"/>
                  <a:gd name="T2" fmla="*/ 0 w 224"/>
                  <a:gd name="T3" fmla="*/ 72 h 210"/>
                  <a:gd name="T4" fmla="*/ 0 w 224"/>
                  <a:gd name="T5" fmla="*/ 73 h 210"/>
                  <a:gd name="T6" fmla="*/ 47 w 224"/>
                  <a:gd name="T7" fmla="*/ 210 h 210"/>
                  <a:gd name="T8" fmla="*/ 49 w 224"/>
                  <a:gd name="T9" fmla="*/ 210 h 210"/>
                  <a:gd name="T10" fmla="*/ 50 w 224"/>
                  <a:gd name="T11" fmla="*/ 208 h 210"/>
                  <a:gd name="T12" fmla="*/ 224 w 224"/>
                  <a:gd name="T13" fmla="*/ 0 h 210"/>
                  <a:gd name="T14" fmla="*/ 223 w 224"/>
                  <a:gd name="T15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210">
                    <a:moveTo>
                      <a:pt x="223" y="0"/>
                    </a:moveTo>
                    <a:lnTo>
                      <a:pt x="0" y="72"/>
                    </a:lnTo>
                    <a:lnTo>
                      <a:pt x="0" y="73"/>
                    </a:lnTo>
                    <a:lnTo>
                      <a:pt x="47" y="210"/>
                    </a:lnTo>
                    <a:lnTo>
                      <a:pt x="49" y="210"/>
                    </a:lnTo>
                    <a:lnTo>
                      <a:pt x="50" y="208"/>
                    </a:lnTo>
                    <a:lnTo>
                      <a:pt x="224" y="0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37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3" name="Freeform 663">
                <a:extLst>
                  <a:ext uri="{FF2B5EF4-FFF2-40B4-BE49-F238E27FC236}">
                    <a16:creationId xmlns:a16="http://schemas.microsoft.com/office/drawing/2014/main" id="{7C11C181-FD23-F842-BDE4-57CB4A014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751" y="4042653"/>
                <a:ext cx="1197783" cy="1122926"/>
              </a:xfrm>
              <a:custGeom>
                <a:avLst/>
                <a:gdLst>
                  <a:gd name="T0" fmla="*/ 223 w 224"/>
                  <a:gd name="T1" fmla="*/ 0 h 210"/>
                  <a:gd name="T2" fmla="*/ 0 w 224"/>
                  <a:gd name="T3" fmla="*/ 72 h 210"/>
                  <a:gd name="T4" fmla="*/ 0 w 224"/>
                  <a:gd name="T5" fmla="*/ 73 h 210"/>
                  <a:gd name="T6" fmla="*/ 47 w 224"/>
                  <a:gd name="T7" fmla="*/ 210 h 210"/>
                  <a:gd name="T8" fmla="*/ 49 w 224"/>
                  <a:gd name="T9" fmla="*/ 210 h 210"/>
                  <a:gd name="T10" fmla="*/ 50 w 224"/>
                  <a:gd name="T11" fmla="*/ 208 h 210"/>
                  <a:gd name="T12" fmla="*/ 224 w 224"/>
                  <a:gd name="T13" fmla="*/ 0 h 210"/>
                  <a:gd name="T14" fmla="*/ 223 w 224"/>
                  <a:gd name="T15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210">
                    <a:moveTo>
                      <a:pt x="223" y="0"/>
                    </a:moveTo>
                    <a:lnTo>
                      <a:pt x="0" y="72"/>
                    </a:lnTo>
                    <a:lnTo>
                      <a:pt x="0" y="73"/>
                    </a:lnTo>
                    <a:lnTo>
                      <a:pt x="47" y="210"/>
                    </a:lnTo>
                    <a:lnTo>
                      <a:pt x="49" y="210"/>
                    </a:lnTo>
                    <a:lnTo>
                      <a:pt x="50" y="208"/>
                    </a:lnTo>
                    <a:lnTo>
                      <a:pt x="224" y="0"/>
                    </a:lnTo>
                    <a:lnTo>
                      <a:pt x="2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Freeform 664">
                <a:extLst>
                  <a:ext uri="{FF2B5EF4-FFF2-40B4-BE49-F238E27FC236}">
                    <a16:creationId xmlns:a16="http://schemas.microsoft.com/office/drawing/2014/main" id="{D7B54A35-3FF5-574C-A611-A607270D4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113" y="4042653"/>
                <a:ext cx="1181746" cy="1112230"/>
              </a:xfrm>
              <a:custGeom>
                <a:avLst/>
                <a:gdLst>
                  <a:gd name="T0" fmla="*/ 221 w 221"/>
                  <a:gd name="T1" fmla="*/ 137 h 208"/>
                  <a:gd name="T2" fmla="*/ 174 w 221"/>
                  <a:gd name="T3" fmla="*/ 0 h 208"/>
                  <a:gd name="T4" fmla="*/ 174 w 221"/>
                  <a:gd name="T5" fmla="*/ 0 h 208"/>
                  <a:gd name="T6" fmla="*/ 0 w 221"/>
                  <a:gd name="T7" fmla="*/ 208 h 208"/>
                  <a:gd name="T8" fmla="*/ 221 w 221"/>
                  <a:gd name="T9" fmla="*/ 138 h 208"/>
                  <a:gd name="T10" fmla="*/ 221 w 221"/>
                  <a:gd name="T11" fmla="*/ 13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8">
                    <a:moveTo>
                      <a:pt x="221" y="137"/>
                    </a:moveTo>
                    <a:lnTo>
                      <a:pt x="174" y="0"/>
                    </a:lnTo>
                    <a:lnTo>
                      <a:pt x="174" y="0"/>
                    </a:lnTo>
                    <a:lnTo>
                      <a:pt x="0" y="208"/>
                    </a:lnTo>
                    <a:lnTo>
                      <a:pt x="221" y="138"/>
                    </a:lnTo>
                    <a:lnTo>
                      <a:pt x="221" y="137"/>
                    </a:ln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Freeform 665">
                <a:extLst>
                  <a:ext uri="{FF2B5EF4-FFF2-40B4-BE49-F238E27FC236}">
                    <a16:creationId xmlns:a16="http://schemas.microsoft.com/office/drawing/2014/main" id="{8CBE878C-7D12-2046-A176-693DBF3A0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113" y="4042653"/>
                <a:ext cx="1181746" cy="1112230"/>
              </a:xfrm>
              <a:custGeom>
                <a:avLst/>
                <a:gdLst>
                  <a:gd name="T0" fmla="*/ 221 w 221"/>
                  <a:gd name="T1" fmla="*/ 137 h 208"/>
                  <a:gd name="T2" fmla="*/ 174 w 221"/>
                  <a:gd name="T3" fmla="*/ 0 h 208"/>
                  <a:gd name="T4" fmla="*/ 174 w 221"/>
                  <a:gd name="T5" fmla="*/ 0 h 208"/>
                  <a:gd name="T6" fmla="*/ 0 w 221"/>
                  <a:gd name="T7" fmla="*/ 208 h 208"/>
                  <a:gd name="T8" fmla="*/ 221 w 221"/>
                  <a:gd name="T9" fmla="*/ 138 h 208"/>
                  <a:gd name="T10" fmla="*/ 221 w 221"/>
                  <a:gd name="T11" fmla="*/ 13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8">
                    <a:moveTo>
                      <a:pt x="221" y="137"/>
                    </a:moveTo>
                    <a:lnTo>
                      <a:pt x="174" y="0"/>
                    </a:lnTo>
                    <a:lnTo>
                      <a:pt x="174" y="0"/>
                    </a:lnTo>
                    <a:lnTo>
                      <a:pt x="0" y="208"/>
                    </a:lnTo>
                    <a:lnTo>
                      <a:pt x="221" y="138"/>
                    </a:lnTo>
                    <a:lnTo>
                      <a:pt x="221" y="1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Freeform 668">
                <a:extLst>
                  <a:ext uri="{FF2B5EF4-FFF2-40B4-BE49-F238E27FC236}">
                    <a16:creationId xmlns:a16="http://schemas.microsoft.com/office/drawing/2014/main" id="{6D18290D-F128-474D-9367-F3D03886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3236" y="5047936"/>
                <a:ext cx="21388" cy="37432"/>
              </a:xfrm>
              <a:custGeom>
                <a:avLst/>
                <a:gdLst>
                  <a:gd name="T0" fmla="*/ 1 w 4"/>
                  <a:gd name="T1" fmla="*/ 0 h 7"/>
                  <a:gd name="T2" fmla="*/ 0 w 4"/>
                  <a:gd name="T3" fmla="*/ 1 h 7"/>
                  <a:gd name="T4" fmla="*/ 4 w 4"/>
                  <a:gd name="T5" fmla="*/ 7 h 7"/>
                  <a:gd name="T6" fmla="*/ 1 w 4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1" y="0"/>
                    </a:moveTo>
                    <a:lnTo>
                      <a:pt x="0" y="1"/>
                    </a:lnTo>
                    <a:lnTo>
                      <a:pt x="4" y="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7" name="Freeform 672">
                <a:extLst>
                  <a:ext uri="{FF2B5EF4-FFF2-40B4-BE49-F238E27FC236}">
                    <a16:creationId xmlns:a16="http://schemas.microsoft.com/office/drawing/2014/main" id="{07F33F5B-76BB-1948-8CD0-1C81421A6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8583" y="5010500"/>
                <a:ext cx="700491" cy="267363"/>
              </a:xfrm>
              <a:custGeom>
                <a:avLst/>
                <a:gdLst>
                  <a:gd name="T0" fmla="*/ 24 w 131"/>
                  <a:gd name="T1" fmla="*/ 0 h 50"/>
                  <a:gd name="T2" fmla="*/ 0 w 131"/>
                  <a:gd name="T3" fmla="*/ 7 h 50"/>
                  <a:gd name="T4" fmla="*/ 3 w 131"/>
                  <a:gd name="T5" fmla="*/ 14 h 50"/>
                  <a:gd name="T6" fmla="*/ 4 w 131"/>
                  <a:gd name="T7" fmla="*/ 16 h 50"/>
                  <a:gd name="T8" fmla="*/ 17 w 131"/>
                  <a:gd name="T9" fmla="*/ 31 h 50"/>
                  <a:gd name="T10" fmla="*/ 76 w 131"/>
                  <a:gd name="T11" fmla="*/ 50 h 50"/>
                  <a:gd name="T12" fmla="*/ 131 w 131"/>
                  <a:gd name="T13" fmla="*/ 31 h 50"/>
                  <a:gd name="T14" fmla="*/ 109 w 131"/>
                  <a:gd name="T15" fmla="*/ 26 h 50"/>
                  <a:gd name="T16" fmla="*/ 80 w 131"/>
                  <a:gd name="T17" fmla="*/ 35 h 50"/>
                  <a:gd name="T18" fmla="*/ 80 w 131"/>
                  <a:gd name="T19" fmla="*/ 35 h 50"/>
                  <a:gd name="T20" fmla="*/ 73 w 131"/>
                  <a:gd name="T21" fmla="*/ 37 h 50"/>
                  <a:gd name="T22" fmla="*/ 65 w 131"/>
                  <a:gd name="T23" fmla="*/ 37 h 50"/>
                  <a:gd name="T24" fmla="*/ 65 w 131"/>
                  <a:gd name="T25" fmla="*/ 37 h 50"/>
                  <a:gd name="T26" fmla="*/ 54 w 131"/>
                  <a:gd name="T27" fmla="*/ 35 h 50"/>
                  <a:gd name="T28" fmla="*/ 49 w 131"/>
                  <a:gd name="T29" fmla="*/ 34 h 50"/>
                  <a:gd name="T30" fmla="*/ 43 w 131"/>
                  <a:gd name="T31" fmla="*/ 31 h 50"/>
                  <a:gd name="T32" fmla="*/ 38 w 131"/>
                  <a:gd name="T33" fmla="*/ 27 h 50"/>
                  <a:gd name="T34" fmla="*/ 35 w 131"/>
                  <a:gd name="T35" fmla="*/ 23 h 50"/>
                  <a:gd name="T36" fmla="*/ 31 w 131"/>
                  <a:gd name="T37" fmla="*/ 19 h 50"/>
                  <a:gd name="T38" fmla="*/ 30 w 131"/>
                  <a:gd name="T39" fmla="*/ 14 h 50"/>
                  <a:gd name="T40" fmla="*/ 24 w 131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50">
                    <a:moveTo>
                      <a:pt x="24" y="0"/>
                    </a:moveTo>
                    <a:lnTo>
                      <a:pt x="0" y="7"/>
                    </a:lnTo>
                    <a:lnTo>
                      <a:pt x="3" y="14"/>
                    </a:lnTo>
                    <a:lnTo>
                      <a:pt x="4" y="16"/>
                    </a:lnTo>
                    <a:lnTo>
                      <a:pt x="17" y="31"/>
                    </a:lnTo>
                    <a:lnTo>
                      <a:pt x="76" y="50"/>
                    </a:lnTo>
                    <a:lnTo>
                      <a:pt x="131" y="31"/>
                    </a:lnTo>
                    <a:lnTo>
                      <a:pt x="109" y="26"/>
                    </a:lnTo>
                    <a:lnTo>
                      <a:pt x="80" y="35"/>
                    </a:lnTo>
                    <a:lnTo>
                      <a:pt x="80" y="35"/>
                    </a:lnTo>
                    <a:lnTo>
                      <a:pt x="73" y="37"/>
                    </a:lnTo>
                    <a:lnTo>
                      <a:pt x="65" y="37"/>
                    </a:lnTo>
                    <a:lnTo>
                      <a:pt x="65" y="37"/>
                    </a:lnTo>
                    <a:lnTo>
                      <a:pt x="54" y="35"/>
                    </a:lnTo>
                    <a:lnTo>
                      <a:pt x="49" y="34"/>
                    </a:lnTo>
                    <a:lnTo>
                      <a:pt x="43" y="31"/>
                    </a:lnTo>
                    <a:lnTo>
                      <a:pt x="38" y="27"/>
                    </a:lnTo>
                    <a:lnTo>
                      <a:pt x="35" y="23"/>
                    </a:lnTo>
                    <a:lnTo>
                      <a:pt x="31" y="19"/>
                    </a:lnTo>
                    <a:lnTo>
                      <a:pt x="30" y="14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Freeform 673">
                <a:extLst>
                  <a:ext uri="{FF2B5EF4-FFF2-40B4-BE49-F238E27FC236}">
                    <a16:creationId xmlns:a16="http://schemas.microsoft.com/office/drawing/2014/main" id="{46FCFE8D-B2BD-F14C-9D66-D59B5978A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6920" y="5010500"/>
                <a:ext cx="454519" cy="197851"/>
              </a:xfrm>
              <a:custGeom>
                <a:avLst/>
                <a:gdLst>
                  <a:gd name="T0" fmla="*/ 3 w 85"/>
                  <a:gd name="T1" fmla="*/ 0 h 37"/>
                  <a:gd name="T2" fmla="*/ 0 w 85"/>
                  <a:gd name="T3" fmla="*/ 0 h 37"/>
                  <a:gd name="T4" fmla="*/ 6 w 85"/>
                  <a:gd name="T5" fmla="*/ 14 h 37"/>
                  <a:gd name="T6" fmla="*/ 6 w 85"/>
                  <a:gd name="T7" fmla="*/ 14 h 37"/>
                  <a:gd name="T8" fmla="*/ 7 w 85"/>
                  <a:gd name="T9" fmla="*/ 19 h 37"/>
                  <a:gd name="T10" fmla="*/ 11 w 85"/>
                  <a:gd name="T11" fmla="*/ 23 h 37"/>
                  <a:gd name="T12" fmla="*/ 14 w 85"/>
                  <a:gd name="T13" fmla="*/ 27 h 37"/>
                  <a:gd name="T14" fmla="*/ 19 w 85"/>
                  <a:gd name="T15" fmla="*/ 31 h 37"/>
                  <a:gd name="T16" fmla="*/ 25 w 85"/>
                  <a:gd name="T17" fmla="*/ 34 h 37"/>
                  <a:gd name="T18" fmla="*/ 30 w 85"/>
                  <a:gd name="T19" fmla="*/ 35 h 37"/>
                  <a:gd name="T20" fmla="*/ 41 w 85"/>
                  <a:gd name="T21" fmla="*/ 37 h 37"/>
                  <a:gd name="T22" fmla="*/ 41 w 85"/>
                  <a:gd name="T23" fmla="*/ 37 h 37"/>
                  <a:gd name="T24" fmla="*/ 49 w 85"/>
                  <a:gd name="T25" fmla="*/ 37 h 37"/>
                  <a:gd name="T26" fmla="*/ 56 w 85"/>
                  <a:gd name="T27" fmla="*/ 35 h 37"/>
                  <a:gd name="T28" fmla="*/ 85 w 85"/>
                  <a:gd name="T29" fmla="*/ 26 h 37"/>
                  <a:gd name="T30" fmla="*/ 65 w 85"/>
                  <a:gd name="T31" fmla="*/ 19 h 37"/>
                  <a:gd name="T32" fmla="*/ 38 w 85"/>
                  <a:gd name="T33" fmla="*/ 27 h 37"/>
                  <a:gd name="T34" fmla="*/ 37 w 85"/>
                  <a:gd name="T35" fmla="*/ 29 h 37"/>
                  <a:gd name="T36" fmla="*/ 35 w 85"/>
                  <a:gd name="T37" fmla="*/ 29 h 37"/>
                  <a:gd name="T38" fmla="*/ 29 w 85"/>
                  <a:gd name="T39" fmla="*/ 7 h 37"/>
                  <a:gd name="T40" fmla="*/ 3 w 85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37">
                    <a:moveTo>
                      <a:pt x="3" y="0"/>
                    </a:move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7" y="19"/>
                    </a:lnTo>
                    <a:lnTo>
                      <a:pt x="11" y="23"/>
                    </a:lnTo>
                    <a:lnTo>
                      <a:pt x="14" y="27"/>
                    </a:lnTo>
                    <a:lnTo>
                      <a:pt x="19" y="31"/>
                    </a:lnTo>
                    <a:lnTo>
                      <a:pt x="25" y="34"/>
                    </a:lnTo>
                    <a:lnTo>
                      <a:pt x="30" y="35"/>
                    </a:lnTo>
                    <a:lnTo>
                      <a:pt x="41" y="37"/>
                    </a:lnTo>
                    <a:lnTo>
                      <a:pt x="41" y="37"/>
                    </a:lnTo>
                    <a:lnTo>
                      <a:pt x="49" y="37"/>
                    </a:lnTo>
                    <a:lnTo>
                      <a:pt x="56" y="35"/>
                    </a:lnTo>
                    <a:lnTo>
                      <a:pt x="85" y="26"/>
                    </a:lnTo>
                    <a:lnTo>
                      <a:pt x="65" y="19"/>
                    </a:lnTo>
                    <a:lnTo>
                      <a:pt x="38" y="27"/>
                    </a:lnTo>
                    <a:lnTo>
                      <a:pt x="37" y="29"/>
                    </a:lnTo>
                    <a:lnTo>
                      <a:pt x="35" y="29"/>
                    </a:lnTo>
                    <a:lnTo>
                      <a:pt x="29" y="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1C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9" name="Freeform 674">
                <a:extLst>
                  <a:ext uri="{FF2B5EF4-FFF2-40B4-BE49-F238E27FC236}">
                    <a16:creationId xmlns:a16="http://schemas.microsoft.com/office/drawing/2014/main" id="{9AA48391-7119-E142-8450-FDD29B524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6920" y="5010500"/>
                <a:ext cx="454519" cy="197851"/>
              </a:xfrm>
              <a:custGeom>
                <a:avLst/>
                <a:gdLst>
                  <a:gd name="T0" fmla="*/ 3 w 85"/>
                  <a:gd name="T1" fmla="*/ 0 h 37"/>
                  <a:gd name="T2" fmla="*/ 0 w 85"/>
                  <a:gd name="T3" fmla="*/ 0 h 37"/>
                  <a:gd name="T4" fmla="*/ 6 w 85"/>
                  <a:gd name="T5" fmla="*/ 14 h 37"/>
                  <a:gd name="T6" fmla="*/ 6 w 85"/>
                  <a:gd name="T7" fmla="*/ 14 h 37"/>
                  <a:gd name="T8" fmla="*/ 7 w 85"/>
                  <a:gd name="T9" fmla="*/ 19 h 37"/>
                  <a:gd name="T10" fmla="*/ 11 w 85"/>
                  <a:gd name="T11" fmla="*/ 23 h 37"/>
                  <a:gd name="T12" fmla="*/ 14 w 85"/>
                  <a:gd name="T13" fmla="*/ 27 h 37"/>
                  <a:gd name="T14" fmla="*/ 19 w 85"/>
                  <a:gd name="T15" fmla="*/ 31 h 37"/>
                  <a:gd name="T16" fmla="*/ 25 w 85"/>
                  <a:gd name="T17" fmla="*/ 34 h 37"/>
                  <a:gd name="T18" fmla="*/ 30 w 85"/>
                  <a:gd name="T19" fmla="*/ 35 h 37"/>
                  <a:gd name="T20" fmla="*/ 41 w 85"/>
                  <a:gd name="T21" fmla="*/ 37 h 37"/>
                  <a:gd name="T22" fmla="*/ 41 w 85"/>
                  <a:gd name="T23" fmla="*/ 37 h 37"/>
                  <a:gd name="T24" fmla="*/ 49 w 85"/>
                  <a:gd name="T25" fmla="*/ 37 h 37"/>
                  <a:gd name="T26" fmla="*/ 56 w 85"/>
                  <a:gd name="T27" fmla="*/ 35 h 37"/>
                  <a:gd name="T28" fmla="*/ 85 w 85"/>
                  <a:gd name="T29" fmla="*/ 26 h 37"/>
                  <a:gd name="T30" fmla="*/ 65 w 85"/>
                  <a:gd name="T31" fmla="*/ 19 h 37"/>
                  <a:gd name="T32" fmla="*/ 38 w 85"/>
                  <a:gd name="T33" fmla="*/ 27 h 37"/>
                  <a:gd name="T34" fmla="*/ 37 w 85"/>
                  <a:gd name="T35" fmla="*/ 29 h 37"/>
                  <a:gd name="T36" fmla="*/ 35 w 85"/>
                  <a:gd name="T37" fmla="*/ 29 h 37"/>
                  <a:gd name="T38" fmla="*/ 29 w 85"/>
                  <a:gd name="T39" fmla="*/ 7 h 37"/>
                  <a:gd name="T40" fmla="*/ 3 w 85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37">
                    <a:moveTo>
                      <a:pt x="3" y="0"/>
                    </a:move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7" y="19"/>
                    </a:lnTo>
                    <a:lnTo>
                      <a:pt x="11" y="23"/>
                    </a:lnTo>
                    <a:lnTo>
                      <a:pt x="14" y="27"/>
                    </a:lnTo>
                    <a:lnTo>
                      <a:pt x="19" y="31"/>
                    </a:lnTo>
                    <a:lnTo>
                      <a:pt x="25" y="34"/>
                    </a:lnTo>
                    <a:lnTo>
                      <a:pt x="30" y="35"/>
                    </a:lnTo>
                    <a:lnTo>
                      <a:pt x="41" y="37"/>
                    </a:lnTo>
                    <a:lnTo>
                      <a:pt x="41" y="37"/>
                    </a:lnTo>
                    <a:lnTo>
                      <a:pt x="49" y="37"/>
                    </a:lnTo>
                    <a:lnTo>
                      <a:pt x="56" y="35"/>
                    </a:lnTo>
                    <a:lnTo>
                      <a:pt x="85" y="26"/>
                    </a:lnTo>
                    <a:lnTo>
                      <a:pt x="65" y="19"/>
                    </a:lnTo>
                    <a:lnTo>
                      <a:pt x="38" y="27"/>
                    </a:lnTo>
                    <a:lnTo>
                      <a:pt x="37" y="29"/>
                    </a:lnTo>
                    <a:lnTo>
                      <a:pt x="35" y="29"/>
                    </a:lnTo>
                    <a:lnTo>
                      <a:pt x="29" y="7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0" name="Freeform 675">
                <a:extLst>
                  <a:ext uri="{FF2B5EF4-FFF2-40B4-BE49-F238E27FC236}">
                    <a16:creationId xmlns:a16="http://schemas.microsoft.com/office/drawing/2014/main" id="{98090E5B-720D-7148-932C-B32BE3F53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1987" y="5047936"/>
                <a:ext cx="112293" cy="117640"/>
              </a:xfrm>
              <a:custGeom>
                <a:avLst/>
                <a:gdLst>
                  <a:gd name="T0" fmla="*/ 0 w 21"/>
                  <a:gd name="T1" fmla="*/ 0 h 22"/>
                  <a:gd name="T2" fmla="*/ 6 w 21"/>
                  <a:gd name="T3" fmla="*/ 22 h 22"/>
                  <a:gd name="T4" fmla="*/ 8 w 21"/>
                  <a:gd name="T5" fmla="*/ 22 h 22"/>
                  <a:gd name="T6" fmla="*/ 9 w 21"/>
                  <a:gd name="T7" fmla="*/ 20 h 22"/>
                  <a:gd name="T8" fmla="*/ 21 w 21"/>
                  <a:gd name="T9" fmla="*/ 7 h 22"/>
                  <a:gd name="T10" fmla="*/ 0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0" y="0"/>
                    </a:moveTo>
                    <a:lnTo>
                      <a:pt x="6" y="22"/>
                    </a:lnTo>
                    <a:lnTo>
                      <a:pt x="8" y="22"/>
                    </a:lnTo>
                    <a:lnTo>
                      <a:pt x="9" y="20"/>
                    </a:lnTo>
                    <a:lnTo>
                      <a:pt x="2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1" name="Freeform 676">
                <a:extLst>
                  <a:ext uri="{FF2B5EF4-FFF2-40B4-BE49-F238E27FC236}">
                    <a16:creationId xmlns:a16="http://schemas.microsoft.com/office/drawing/2014/main" id="{F4289974-1E4A-C448-855A-9ED767ED3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1987" y="5047936"/>
                <a:ext cx="112293" cy="117640"/>
              </a:xfrm>
              <a:custGeom>
                <a:avLst/>
                <a:gdLst>
                  <a:gd name="T0" fmla="*/ 0 w 21"/>
                  <a:gd name="T1" fmla="*/ 0 h 22"/>
                  <a:gd name="T2" fmla="*/ 6 w 21"/>
                  <a:gd name="T3" fmla="*/ 22 h 22"/>
                  <a:gd name="T4" fmla="*/ 8 w 21"/>
                  <a:gd name="T5" fmla="*/ 22 h 22"/>
                  <a:gd name="T6" fmla="*/ 9 w 21"/>
                  <a:gd name="T7" fmla="*/ 20 h 22"/>
                  <a:gd name="T8" fmla="*/ 21 w 21"/>
                  <a:gd name="T9" fmla="*/ 7 h 22"/>
                  <a:gd name="T10" fmla="*/ 0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0" y="0"/>
                    </a:moveTo>
                    <a:lnTo>
                      <a:pt x="6" y="22"/>
                    </a:lnTo>
                    <a:lnTo>
                      <a:pt x="8" y="22"/>
                    </a:lnTo>
                    <a:lnTo>
                      <a:pt x="9" y="20"/>
                    </a:lnTo>
                    <a:lnTo>
                      <a:pt x="21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2" name="Freeform 677">
                <a:extLst>
                  <a:ext uri="{FF2B5EF4-FFF2-40B4-BE49-F238E27FC236}">
                    <a16:creationId xmlns:a16="http://schemas.microsoft.com/office/drawing/2014/main" id="{E6D16FCF-0584-4240-9598-B0D73E073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113" y="5085364"/>
                <a:ext cx="144378" cy="69514"/>
              </a:xfrm>
              <a:custGeom>
                <a:avLst/>
                <a:gdLst>
                  <a:gd name="T0" fmla="*/ 12 w 27"/>
                  <a:gd name="T1" fmla="*/ 0 h 13"/>
                  <a:gd name="T2" fmla="*/ 0 w 27"/>
                  <a:gd name="T3" fmla="*/ 13 h 13"/>
                  <a:gd name="T4" fmla="*/ 27 w 27"/>
                  <a:gd name="T5" fmla="*/ 5 h 13"/>
                  <a:gd name="T6" fmla="*/ 12 w 2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3">
                    <a:moveTo>
                      <a:pt x="12" y="0"/>
                    </a:moveTo>
                    <a:lnTo>
                      <a:pt x="0" y="13"/>
                    </a:lnTo>
                    <a:lnTo>
                      <a:pt x="27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44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3" name="Freeform 678">
                <a:extLst>
                  <a:ext uri="{FF2B5EF4-FFF2-40B4-BE49-F238E27FC236}">
                    <a16:creationId xmlns:a16="http://schemas.microsoft.com/office/drawing/2014/main" id="{89DC613F-804A-9A45-9FDF-A0BF1B3D8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113" y="5085364"/>
                <a:ext cx="144378" cy="69514"/>
              </a:xfrm>
              <a:custGeom>
                <a:avLst/>
                <a:gdLst>
                  <a:gd name="T0" fmla="*/ 12 w 27"/>
                  <a:gd name="T1" fmla="*/ 0 h 13"/>
                  <a:gd name="T2" fmla="*/ 0 w 27"/>
                  <a:gd name="T3" fmla="*/ 13 h 13"/>
                  <a:gd name="T4" fmla="*/ 27 w 27"/>
                  <a:gd name="T5" fmla="*/ 5 h 13"/>
                  <a:gd name="T6" fmla="*/ 12 w 2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3">
                    <a:moveTo>
                      <a:pt x="12" y="0"/>
                    </a:moveTo>
                    <a:lnTo>
                      <a:pt x="0" y="13"/>
                    </a:lnTo>
                    <a:lnTo>
                      <a:pt x="27" y="5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4D278F2-711E-0D4C-99F7-62DF0F9E8630}"/>
              </a:ext>
            </a:extLst>
          </p:cNvPr>
          <p:cNvSpPr txBox="1"/>
          <p:nvPr/>
        </p:nvSpPr>
        <p:spPr>
          <a:xfrm>
            <a:off x="6380500" y="3377938"/>
            <a:ext cx="2081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+mn-lt"/>
                <a:cs typeface="+mn-lt"/>
              </a:rPr>
              <a:t>Green </a:t>
            </a:r>
          </a:p>
          <a:p>
            <a:pPr algn="ctr"/>
            <a:r>
              <a:rPr lang="en-US" altLang="zh-CN" sz="2400" b="1">
                <a:solidFill>
                  <a:schemeClr val="bg1"/>
                </a:solidFill>
                <a:ea typeface="+mn-lt"/>
                <a:cs typeface="+mn-lt"/>
              </a:rPr>
              <a:t>Supply chain </a:t>
            </a:r>
            <a:endParaRPr kumimoji="1" lang="zh-CN" altLang="en-US" sz="2400"/>
          </a:p>
        </p:txBody>
      </p:sp>
      <p:grpSp>
        <p:nvGrpSpPr>
          <p:cNvPr id="220" name="组 78">
            <a:extLst>
              <a:ext uri="{FF2B5EF4-FFF2-40B4-BE49-F238E27FC236}">
                <a16:creationId xmlns:a16="http://schemas.microsoft.com/office/drawing/2014/main" id="{83BABB5B-9714-F24D-BD9C-9F79D94AD51F}"/>
              </a:ext>
            </a:extLst>
          </p:cNvPr>
          <p:cNvGrpSpPr/>
          <p:nvPr/>
        </p:nvGrpSpPr>
        <p:grpSpPr>
          <a:xfrm>
            <a:off x="4141872" y="1563975"/>
            <a:ext cx="1283554" cy="1955891"/>
            <a:chOff x="6423920" y="920932"/>
            <a:chExt cx="1715099" cy="1768206"/>
          </a:xfrm>
        </p:grpSpPr>
        <p:grpSp>
          <p:nvGrpSpPr>
            <p:cNvPr id="221" name="组 79">
              <a:extLst>
                <a:ext uri="{FF2B5EF4-FFF2-40B4-BE49-F238E27FC236}">
                  <a16:creationId xmlns:a16="http://schemas.microsoft.com/office/drawing/2014/main" id="{59A8338F-B2D6-2C4F-83D9-00492DAAF0C3}"/>
                </a:ext>
              </a:extLst>
            </p:cNvPr>
            <p:cNvGrpSpPr/>
            <p:nvPr/>
          </p:nvGrpSpPr>
          <p:grpSpPr>
            <a:xfrm rot="20835666">
              <a:off x="6423920" y="920932"/>
              <a:ext cx="1391640" cy="1426603"/>
              <a:chOff x="4536374" y="770182"/>
              <a:chExt cx="2959118" cy="2576250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1" name="剪去单角的矩形 250">
                <a:extLst>
                  <a:ext uri="{FF2B5EF4-FFF2-40B4-BE49-F238E27FC236}">
                    <a16:creationId xmlns:a16="http://schemas.microsoft.com/office/drawing/2014/main" id="{4E597605-DCD9-EA4D-9988-3DC47FA2EDAA}"/>
                  </a:ext>
                </a:extLst>
              </p:cNvPr>
              <p:cNvSpPr/>
              <p:nvPr/>
            </p:nvSpPr>
            <p:spPr>
              <a:xfrm>
                <a:off x="4536374" y="783771"/>
                <a:ext cx="2959118" cy="2562661"/>
              </a:xfrm>
              <a:prstGeom prst="snip1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2" name="直角三角形 251">
                <a:extLst>
                  <a:ext uri="{FF2B5EF4-FFF2-40B4-BE49-F238E27FC236}">
                    <a16:creationId xmlns:a16="http://schemas.microsoft.com/office/drawing/2014/main" id="{245971BC-DF2C-7844-B5DC-FFDA7C7AA103}"/>
                  </a:ext>
                </a:extLst>
              </p:cNvPr>
              <p:cNvSpPr/>
              <p:nvPr/>
            </p:nvSpPr>
            <p:spPr>
              <a:xfrm rot="21363412">
                <a:off x="7022432" y="770182"/>
                <a:ext cx="447122" cy="446541"/>
              </a:xfrm>
              <a:prstGeom prst="rtTriangl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22" name="组 80">
              <a:extLst>
                <a:ext uri="{FF2B5EF4-FFF2-40B4-BE49-F238E27FC236}">
                  <a16:creationId xmlns:a16="http://schemas.microsoft.com/office/drawing/2014/main" id="{B4B20123-0A09-054D-90C2-CD011233717D}"/>
                </a:ext>
              </a:extLst>
            </p:cNvPr>
            <p:cNvGrpSpPr/>
            <p:nvPr/>
          </p:nvGrpSpPr>
          <p:grpSpPr>
            <a:xfrm rot="1279419">
              <a:off x="7780747" y="1304195"/>
              <a:ext cx="358272" cy="1384943"/>
              <a:chOff x="5582828" y="1451398"/>
              <a:chExt cx="358272" cy="1384943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1" name="Freeform 330">
                <a:extLst>
                  <a:ext uri="{FF2B5EF4-FFF2-40B4-BE49-F238E27FC236}">
                    <a16:creationId xmlns:a16="http://schemas.microsoft.com/office/drawing/2014/main" id="{FCB86EBB-EE5B-8042-8623-0A4E421EA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385" y="1938000"/>
                <a:ext cx="262018" cy="679101"/>
              </a:xfrm>
              <a:custGeom>
                <a:avLst/>
                <a:gdLst>
                  <a:gd name="T0" fmla="*/ 17 w 49"/>
                  <a:gd name="T1" fmla="*/ 0 h 127"/>
                  <a:gd name="T2" fmla="*/ 17 w 49"/>
                  <a:gd name="T3" fmla="*/ 0 h 127"/>
                  <a:gd name="T4" fmla="*/ 17 w 49"/>
                  <a:gd name="T5" fmla="*/ 2 h 127"/>
                  <a:gd name="T6" fmla="*/ 17 w 49"/>
                  <a:gd name="T7" fmla="*/ 14 h 127"/>
                  <a:gd name="T8" fmla="*/ 17 w 49"/>
                  <a:gd name="T9" fmla="*/ 14 h 127"/>
                  <a:gd name="T10" fmla="*/ 16 w 49"/>
                  <a:gd name="T11" fmla="*/ 15 h 127"/>
                  <a:gd name="T12" fmla="*/ 16 w 49"/>
                  <a:gd name="T13" fmla="*/ 17 h 127"/>
                  <a:gd name="T14" fmla="*/ 16 w 49"/>
                  <a:gd name="T15" fmla="*/ 26 h 127"/>
                  <a:gd name="T16" fmla="*/ 15 w 49"/>
                  <a:gd name="T17" fmla="*/ 26 h 127"/>
                  <a:gd name="T18" fmla="*/ 15 w 49"/>
                  <a:gd name="T19" fmla="*/ 26 h 127"/>
                  <a:gd name="T20" fmla="*/ 12 w 49"/>
                  <a:gd name="T21" fmla="*/ 27 h 127"/>
                  <a:gd name="T22" fmla="*/ 9 w 49"/>
                  <a:gd name="T23" fmla="*/ 30 h 127"/>
                  <a:gd name="T24" fmla="*/ 7 w 49"/>
                  <a:gd name="T25" fmla="*/ 33 h 127"/>
                  <a:gd name="T26" fmla="*/ 5 w 49"/>
                  <a:gd name="T27" fmla="*/ 38 h 127"/>
                  <a:gd name="T28" fmla="*/ 5 w 49"/>
                  <a:gd name="T29" fmla="*/ 38 h 127"/>
                  <a:gd name="T30" fmla="*/ 5 w 49"/>
                  <a:gd name="T31" fmla="*/ 38 h 127"/>
                  <a:gd name="T32" fmla="*/ 1 w 49"/>
                  <a:gd name="T33" fmla="*/ 40 h 127"/>
                  <a:gd name="T34" fmla="*/ 0 w 49"/>
                  <a:gd name="T35" fmla="*/ 42 h 127"/>
                  <a:gd name="T36" fmla="*/ 0 w 49"/>
                  <a:gd name="T37" fmla="*/ 45 h 127"/>
                  <a:gd name="T38" fmla="*/ 3 w 49"/>
                  <a:gd name="T39" fmla="*/ 117 h 127"/>
                  <a:gd name="T40" fmla="*/ 3 w 49"/>
                  <a:gd name="T41" fmla="*/ 127 h 127"/>
                  <a:gd name="T42" fmla="*/ 49 w 49"/>
                  <a:gd name="T43" fmla="*/ 104 h 127"/>
                  <a:gd name="T44" fmla="*/ 49 w 49"/>
                  <a:gd name="T45" fmla="*/ 79 h 127"/>
                  <a:gd name="T46" fmla="*/ 47 w 49"/>
                  <a:gd name="T47" fmla="*/ 44 h 127"/>
                  <a:gd name="T48" fmla="*/ 47 w 49"/>
                  <a:gd name="T49" fmla="*/ 41 h 127"/>
                  <a:gd name="T50" fmla="*/ 47 w 49"/>
                  <a:gd name="T51" fmla="*/ 41 h 127"/>
                  <a:gd name="T52" fmla="*/ 46 w 49"/>
                  <a:gd name="T53" fmla="*/ 38 h 127"/>
                  <a:gd name="T54" fmla="*/ 43 w 49"/>
                  <a:gd name="T55" fmla="*/ 37 h 127"/>
                  <a:gd name="T56" fmla="*/ 43 w 49"/>
                  <a:gd name="T57" fmla="*/ 37 h 127"/>
                  <a:gd name="T58" fmla="*/ 43 w 49"/>
                  <a:gd name="T59" fmla="*/ 37 h 127"/>
                  <a:gd name="T60" fmla="*/ 43 w 49"/>
                  <a:gd name="T61" fmla="*/ 37 h 127"/>
                  <a:gd name="T62" fmla="*/ 43 w 49"/>
                  <a:gd name="T63" fmla="*/ 37 h 127"/>
                  <a:gd name="T64" fmla="*/ 42 w 49"/>
                  <a:gd name="T65" fmla="*/ 33 h 127"/>
                  <a:gd name="T66" fmla="*/ 38 w 49"/>
                  <a:gd name="T67" fmla="*/ 29 h 127"/>
                  <a:gd name="T68" fmla="*/ 35 w 49"/>
                  <a:gd name="T69" fmla="*/ 26 h 127"/>
                  <a:gd name="T70" fmla="*/ 32 w 49"/>
                  <a:gd name="T71" fmla="*/ 26 h 127"/>
                  <a:gd name="T72" fmla="*/ 32 w 49"/>
                  <a:gd name="T73" fmla="*/ 26 h 127"/>
                  <a:gd name="T74" fmla="*/ 32 w 49"/>
                  <a:gd name="T75" fmla="*/ 26 h 127"/>
                  <a:gd name="T76" fmla="*/ 31 w 49"/>
                  <a:gd name="T77" fmla="*/ 26 h 127"/>
                  <a:gd name="T78" fmla="*/ 31 w 49"/>
                  <a:gd name="T79" fmla="*/ 17 h 127"/>
                  <a:gd name="T80" fmla="*/ 31 w 49"/>
                  <a:gd name="T81" fmla="*/ 17 h 127"/>
                  <a:gd name="T82" fmla="*/ 31 w 49"/>
                  <a:gd name="T83" fmla="*/ 15 h 127"/>
                  <a:gd name="T84" fmla="*/ 28 w 49"/>
                  <a:gd name="T85" fmla="*/ 14 h 127"/>
                  <a:gd name="T86" fmla="*/ 28 w 49"/>
                  <a:gd name="T87" fmla="*/ 10 h 127"/>
                  <a:gd name="T88" fmla="*/ 28 w 49"/>
                  <a:gd name="T89" fmla="*/ 10 h 127"/>
                  <a:gd name="T90" fmla="*/ 27 w 49"/>
                  <a:gd name="T91" fmla="*/ 7 h 127"/>
                  <a:gd name="T92" fmla="*/ 19 w 49"/>
                  <a:gd name="T93" fmla="*/ 2 h 127"/>
                  <a:gd name="T94" fmla="*/ 19 w 49"/>
                  <a:gd name="T95" fmla="*/ 2 h 127"/>
                  <a:gd name="T96" fmla="*/ 17 w 49"/>
                  <a:gd name="T9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127">
                    <a:moveTo>
                      <a:pt x="17" y="0"/>
                    </a:moveTo>
                    <a:lnTo>
                      <a:pt x="17" y="0"/>
                    </a:lnTo>
                    <a:lnTo>
                      <a:pt x="17" y="2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6" y="15"/>
                    </a:lnTo>
                    <a:lnTo>
                      <a:pt x="16" y="17"/>
                    </a:lnTo>
                    <a:lnTo>
                      <a:pt x="16" y="26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2" y="27"/>
                    </a:lnTo>
                    <a:lnTo>
                      <a:pt x="9" y="30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1" y="40"/>
                    </a:lnTo>
                    <a:lnTo>
                      <a:pt x="0" y="42"/>
                    </a:lnTo>
                    <a:lnTo>
                      <a:pt x="0" y="45"/>
                    </a:lnTo>
                    <a:lnTo>
                      <a:pt x="3" y="117"/>
                    </a:lnTo>
                    <a:lnTo>
                      <a:pt x="3" y="127"/>
                    </a:lnTo>
                    <a:lnTo>
                      <a:pt x="49" y="104"/>
                    </a:lnTo>
                    <a:lnTo>
                      <a:pt x="49" y="79"/>
                    </a:lnTo>
                    <a:lnTo>
                      <a:pt x="47" y="44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6" y="38"/>
                    </a:lnTo>
                    <a:lnTo>
                      <a:pt x="43" y="37"/>
                    </a:lnTo>
                    <a:lnTo>
                      <a:pt x="43" y="37"/>
                    </a:lnTo>
                    <a:lnTo>
                      <a:pt x="43" y="37"/>
                    </a:lnTo>
                    <a:lnTo>
                      <a:pt x="43" y="37"/>
                    </a:lnTo>
                    <a:lnTo>
                      <a:pt x="43" y="37"/>
                    </a:lnTo>
                    <a:lnTo>
                      <a:pt x="42" y="33"/>
                    </a:lnTo>
                    <a:lnTo>
                      <a:pt x="38" y="29"/>
                    </a:lnTo>
                    <a:lnTo>
                      <a:pt x="35" y="26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1" y="26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5"/>
                    </a:lnTo>
                    <a:lnTo>
                      <a:pt x="2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7" y="7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2" name="Freeform 332">
                <a:extLst>
                  <a:ext uri="{FF2B5EF4-FFF2-40B4-BE49-F238E27FC236}">
                    <a16:creationId xmlns:a16="http://schemas.microsoft.com/office/drawing/2014/main" id="{0B20C988-296B-8042-BFA7-D982498EE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425" y="2494117"/>
                <a:ext cx="251324" cy="342224"/>
              </a:xfrm>
              <a:custGeom>
                <a:avLst/>
                <a:gdLst>
                  <a:gd name="T0" fmla="*/ 46 w 47"/>
                  <a:gd name="T1" fmla="*/ 0 h 64"/>
                  <a:gd name="T2" fmla="*/ 0 w 47"/>
                  <a:gd name="T3" fmla="*/ 23 h 64"/>
                  <a:gd name="T4" fmla="*/ 0 w 47"/>
                  <a:gd name="T5" fmla="*/ 53 h 64"/>
                  <a:gd name="T6" fmla="*/ 0 w 47"/>
                  <a:gd name="T7" fmla="*/ 53 h 64"/>
                  <a:gd name="T8" fmla="*/ 1 w 47"/>
                  <a:gd name="T9" fmla="*/ 56 h 64"/>
                  <a:gd name="T10" fmla="*/ 5 w 47"/>
                  <a:gd name="T11" fmla="*/ 57 h 64"/>
                  <a:gd name="T12" fmla="*/ 5 w 47"/>
                  <a:gd name="T13" fmla="*/ 57 h 64"/>
                  <a:gd name="T14" fmla="*/ 5 w 47"/>
                  <a:gd name="T15" fmla="*/ 57 h 64"/>
                  <a:gd name="T16" fmla="*/ 5 w 47"/>
                  <a:gd name="T17" fmla="*/ 57 h 64"/>
                  <a:gd name="T18" fmla="*/ 5 w 47"/>
                  <a:gd name="T19" fmla="*/ 57 h 64"/>
                  <a:gd name="T20" fmla="*/ 5 w 47"/>
                  <a:gd name="T21" fmla="*/ 60 h 64"/>
                  <a:gd name="T22" fmla="*/ 6 w 47"/>
                  <a:gd name="T23" fmla="*/ 61 h 64"/>
                  <a:gd name="T24" fmla="*/ 9 w 47"/>
                  <a:gd name="T25" fmla="*/ 62 h 64"/>
                  <a:gd name="T26" fmla="*/ 12 w 47"/>
                  <a:gd name="T27" fmla="*/ 64 h 64"/>
                  <a:gd name="T28" fmla="*/ 12 w 47"/>
                  <a:gd name="T29" fmla="*/ 64 h 64"/>
                  <a:gd name="T30" fmla="*/ 12 w 47"/>
                  <a:gd name="T31" fmla="*/ 64 h 64"/>
                  <a:gd name="T32" fmla="*/ 36 w 47"/>
                  <a:gd name="T33" fmla="*/ 62 h 64"/>
                  <a:gd name="T34" fmla="*/ 36 w 47"/>
                  <a:gd name="T35" fmla="*/ 62 h 64"/>
                  <a:gd name="T36" fmla="*/ 39 w 47"/>
                  <a:gd name="T37" fmla="*/ 62 h 64"/>
                  <a:gd name="T38" fmla="*/ 40 w 47"/>
                  <a:gd name="T39" fmla="*/ 61 h 64"/>
                  <a:gd name="T40" fmla="*/ 41 w 47"/>
                  <a:gd name="T41" fmla="*/ 58 h 64"/>
                  <a:gd name="T42" fmla="*/ 43 w 47"/>
                  <a:gd name="T43" fmla="*/ 57 h 64"/>
                  <a:gd name="T44" fmla="*/ 43 w 47"/>
                  <a:gd name="T45" fmla="*/ 57 h 64"/>
                  <a:gd name="T46" fmla="*/ 43 w 47"/>
                  <a:gd name="T47" fmla="*/ 57 h 64"/>
                  <a:gd name="T48" fmla="*/ 43 w 47"/>
                  <a:gd name="T49" fmla="*/ 57 h 64"/>
                  <a:gd name="T50" fmla="*/ 46 w 47"/>
                  <a:gd name="T51" fmla="*/ 54 h 64"/>
                  <a:gd name="T52" fmla="*/ 47 w 47"/>
                  <a:gd name="T53" fmla="*/ 52 h 64"/>
                  <a:gd name="T54" fmla="*/ 46 w 47"/>
                  <a:gd name="T5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64">
                    <a:moveTo>
                      <a:pt x="46" y="0"/>
                    </a:moveTo>
                    <a:lnTo>
                      <a:pt x="0" y="2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60"/>
                    </a:lnTo>
                    <a:lnTo>
                      <a:pt x="6" y="61"/>
                    </a:lnTo>
                    <a:lnTo>
                      <a:pt x="9" y="62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9" y="62"/>
                    </a:lnTo>
                    <a:lnTo>
                      <a:pt x="40" y="61"/>
                    </a:lnTo>
                    <a:lnTo>
                      <a:pt x="41" y="58"/>
                    </a:lnTo>
                    <a:lnTo>
                      <a:pt x="43" y="57"/>
                    </a:lnTo>
                    <a:lnTo>
                      <a:pt x="43" y="57"/>
                    </a:lnTo>
                    <a:lnTo>
                      <a:pt x="43" y="57"/>
                    </a:lnTo>
                    <a:lnTo>
                      <a:pt x="43" y="57"/>
                    </a:lnTo>
                    <a:lnTo>
                      <a:pt x="46" y="54"/>
                    </a:lnTo>
                    <a:lnTo>
                      <a:pt x="47" y="52"/>
                    </a:lnTo>
                    <a:lnTo>
                      <a:pt x="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3" name="Freeform 334">
                <a:extLst>
                  <a:ext uri="{FF2B5EF4-FFF2-40B4-BE49-F238E27FC236}">
                    <a16:creationId xmlns:a16="http://schemas.microsoft.com/office/drawing/2014/main" id="{284CAE3A-3B5B-9F4C-820D-552A72C84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9776" y="1504871"/>
                <a:ext cx="251324" cy="299445"/>
              </a:xfrm>
              <a:custGeom>
                <a:avLst/>
                <a:gdLst>
                  <a:gd name="T0" fmla="*/ 39 w 47"/>
                  <a:gd name="T1" fmla="*/ 0 h 56"/>
                  <a:gd name="T2" fmla="*/ 39 w 47"/>
                  <a:gd name="T3" fmla="*/ 0 h 56"/>
                  <a:gd name="T4" fmla="*/ 39 w 47"/>
                  <a:gd name="T5" fmla="*/ 0 h 56"/>
                  <a:gd name="T6" fmla="*/ 8 w 47"/>
                  <a:gd name="T7" fmla="*/ 0 h 56"/>
                  <a:gd name="T8" fmla="*/ 8 w 47"/>
                  <a:gd name="T9" fmla="*/ 0 h 56"/>
                  <a:gd name="T10" fmla="*/ 5 w 47"/>
                  <a:gd name="T11" fmla="*/ 2 h 56"/>
                  <a:gd name="T12" fmla="*/ 4 w 47"/>
                  <a:gd name="T13" fmla="*/ 4 h 56"/>
                  <a:gd name="T14" fmla="*/ 4 w 47"/>
                  <a:gd name="T15" fmla="*/ 4 h 56"/>
                  <a:gd name="T16" fmla="*/ 4 w 47"/>
                  <a:gd name="T17" fmla="*/ 4 h 56"/>
                  <a:gd name="T18" fmla="*/ 4 w 47"/>
                  <a:gd name="T19" fmla="*/ 4 h 56"/>
                  <a:gd name="T20" fmla="*/ 1 w 47"/>
                  <a:gd name="T21" fmla="*/ 6 h 56"/>
                  <a:gd name="T22" fmla="*/ 0 w 47"/>
                  <a:gd name="T23" fmla="*/ 9 h 56"/>
                  <a:gd name="T24" fmla="*/ 1 w 47"/>
                  <a:gd name="T25" fmla="*/ 52 h 56"/>
                  <a:gd name="T26" fmla="*/ 1 w 47"/>
                  <a:gd name="T27" fmla="*/ 52 h 56"/>
                  <a:gd name="T28" fmla="*/ 1 w 47"/>
                  <a:gd name="T29" fmla="*/ 54 h 56"/>
                  <a:gd name="T30" fmla="*/ 5 w 47"/>
                  <a:gd name="T31" fmla="*/ 56 h 56"/>
                  <a:gd name="T32" fmla="*/ 5 w 47"/>
                  <a:gd name="T33" fmla="*/ 56 h 56"/>
                  <a:gd name="T34" fmla="*/ 5 w 47"/>
                  <a:gd name="T35" fmla="*/ 56 h 56"/>
                  <a:gd name="T36" fmla="*/ 43 w 47"/>
                  <a:gd name="T37" fmla="*/ 54 h 56"/>
                  <a:gd name="T38" fmla="*/ 43 w 47"/>
                  <a:gd name="T39" fmla="*/ 54 h 56"/>
                  <a:gd name="T40" fmla="*/ 47 w 47"/>
                  <a:gd name="T41" fmla="*/ 53 h 56"/>
                  <a:gd name="T42" fmla="*/ 47 w 47"/>
                  <a:gd name="T43" fmla="*/ 50 h 56"/>
                  <a:gd name="T44" fmla="*/ 47 w 47"/>
                  <a:gd name="T45" fmla="*/ 9 h 56"/>
                  <a:gd name="T46" fmla="*/ 47 w 47"/>
                  <a:gd name="T47" fmla="*/ 9 h 56"/>
                  <a:gd name="T48" fmla="*/ 46 w 47"/>
                  <a:gd name="T49" fmla="*/ 4 h 56"/>
                  <a:gd name="T50" fmla="*/ 42 w 47"/>
                  <a:gd name="T51" fmla="*/ 3 h 56"/>
                  <a:gd name="T52" fmla="*/ 42 w 47"/>
                  <a:gd name="T53" fmla="*/ 3 h 56"/>
                  <a:gd name="T54" fmla="*/ 42 w 47"/>
                  <a:gd name="T55" fmla="*/ 3 h 56"/>
                  <a:gd name="T56" fmla="*/ 42 w 47"/>
                  <a:gd name="T57" fmla="*/ 3 h 56"/>
                  <a:gd name="T58" fmla="*/ 42 w 47"/>
                  <a:gd name="T59" fmla="*/ 3 h 56"/>
                  <a:gd name="T60" fmla="*/ 42 w 47"/>
                  <a:gd name="T61" fmla="*/ 3 h 56"/>
                  <a:gd name="T62" fmla="*/ 40 w 47"/>
                  <a:gd name="T63" fmla="*/ 0 h 56"/>
                  <a:gd name="T64" fmla="*/ 39 w 47"/>
                  <a:gd name="T6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56">
                    <a:moveTo>
                      <a:pt x="39" y="0"/>
                    </a:moveTo>
                    <a:lnTo>
                      <a:pt x="39" y="0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" y="6"/>
                    </a:lnTo>
                    <a:lnTo>
                      <a:pt x="0" y="9"/>
                    </a:lnTo>
                    <a:lnTo>
                      <a:pt x="1" y="52"/>
                    </a:lnTo>
                    <a:lnTo>
                      <a:pt x="1" y="52"/>
                    </a:lnTo>
                    <a:lnTo>
                      <a:pt x="1" y="54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7" y="53"/>
                    </a:lnTo>
                    <a:lnTo>
                      <a:pt x="47" y="50"/>
                    </a:lnTo>
                    <a:lnTo>
                      <a:pt x="47" y="9"/>
                    </a:lnTo>
                    <a:lnTo>
                      <a:pt x="47" y="9"/>
                    </a:lnTo>
                    <a:lnTo>
                      <a:pt x="46" y="4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2" y="3"/>
                    </a:lnTo>
                    <a:lnTo>
                      <a:pt x="40" y="0"/>
                    </a:lnTo>
                    <a:lnTo>
                      <a:pt x="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4" name="Freeform 335">
                <a:extLst>
                  <a:ext uri="{FF2B5EF4-FFF2-40B4-BE49-F238E27FC236}">
                    <a16:creationId xmlns:a16="http://schemas.microsoft.com/office/drawing/2014/main" id="{CFA135B3-491C-8140-9245-44A185B21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9776" y="1863142"/>
                <a:ext cx="64167" cy="192499"/>
              </a:xfrm>
              <a:custGeom>
                <a:avLst/>
                <a:gdLst>
                  <a:gd name="T0" fmla="*/ 11 w 12"/>
                  <a:gd name="T1" fmla="*/ 9 h 36"/>
                  <a:gd name="T2" fmla="*/ 12 w 12"/>
                  <a:gd name="T3" fmla="*/ 36 h 36"/>
                  <a:gd name="T4" fmla="*/ 12 w 12"/>
                  <a:gd name="T5" fmla="*/ 36 h 36"/>
                  <a:gd name="T6" fmla="*/ 11 w 12"/>
                  <a:gd name="T7" fmla="*/ 36 h 36"/>
                  <a:gd name="T8" fmla="*/ 9 w 12"/>
                  <a:gd name="T9" fmla="*/ 36 h 36"/>
                  <a:gd name="T10" fmla="*/ 3 w 12"/>
                  <a:gd name="T11" fmla="*/ 31 h 36"/>
                  <a:gd name="T12" fmla="*/ 3 w 12"/>
                  <a:gd name="T13" fmla="*/ 31 h 36"/>
                  <a:gd name="T14" fmla="*/ 0 w 12"/>
                  <a:gd name="T15" fmla="*/ 27 h 36"/>
                  <a:gd name="T16" fmla="*/ 0 w 12"/>
                  <a:gd name="T17" fmla="*/ 1 h 36"/>
                  <a:gd name="T18" fmla="*/ 0 w 12"/>
                  <a:gd name="T19" fmla="*/ 1 h 36"/>
                  <a:gd name="T20" fmla="*/ 0 w 12"/>
                  <a:gd name="T21" fmla="*/ 0 h 36"/>
                  <a:gd name="T22" fmla="*/ 1 w 12"/>
                  <a:gd name="T23" fmla="*/ 0 h 36"/>
                  <a:gd name="T24" fmla="*/ 9 w 12"/>
                  <a:gd name="T25" fmla="*/ 6 h 36"/>
                  <a:gd name="T26" fmla="*/ 9 w 12"/>
                  <a:gd name="T27" fmla="*/ 6 h 36"/>
                  <a:gd name="T28" fmla="*/ 11 w 12"/>
                  <a:gd name="T29" fmla="*/ 9 h 36"/>
                  <a:gd name="T30" fmla="*/ 11 w 12"/>
                  <a:gd name="T31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36">
                    <a:moveTo>
                      <a:pt x="11" y="9"/>
                    </a:moveTo>
                    <a:lnTo>
                      <a:pt x="12" y="36"/>
                    </a:lnTo>
                    <a:lnTo>
                      <a:pt x="12" y="36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0" y="2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solidFill>
                <a:srgbClr val="E65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5" name="Freeform 336">
                <a:extLst>
                  <a:ext uri="{FF2B5EF4-FFF2-40B4-BE49-F238E27FC236}">
                    <a16:creationId xmlns:a16="http://schemas.microsoft.com/office/drawing/2014/main" id="{6B7B1624-DE6A-A149-98F3-C2F2CE3FA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4425" y="1932653"/>
                <a:ext cx="85558" cy="224584"/>
              </a:xfrm>
              <a:custGeom>
                <a:avLst/>
                <a:gdLst>
                  <a:gd name="T0" fmla="*/ 14 w 16"/>
                  <a:gd name="T1" fmla="*/ 3 h 42"/>
                  <a:gd name="T2" fmla="*/ 16 w 16"/>
                  <a:gd name="T3" fmla="*/ 39 h 42"/>
                  <a:gd name="T4" fmla="*/ 16 w 16"/>
                  <a:gd name="T5" fmla="*/ 39 h 42"/>
                  <a:gd name="T6" fmla="*/ 14 w 16"/>
                  <a:gd name="T7" fmla="*/ 41 h 42"/>
                  <a:gd name="T8" fmla="*/ 13 w 16"/>
                  <a:gd name="T9" fmla="*/ 42 h 42"/>
                  <a:gd name="T10" fmla="*/ 2 w 16"/>
                  <a:gd name="T11" fmla="*/ 42 h 42"/>
                  <a:gd name="T12" fmla="*/ 2 w 16"/>
                  <a:gd name="T13" fmla="*/ 42 h 42"/>
                  <a:gd name="T14" fmla="*/ 1 w 16"/>
                  <a:gd name="T15" fmla="*/ 42 h 42"/>
                  <a:gd name="T16" fmla="*/ 0 w 16"/>
                  <a:gd name="T17" fmla="*/ 39 h 42"/>
                  <a:gd name="T18" fmla="*/ 0 w 16"/>
                  <a:gd name="T19" fmla="*/ 3 h 42"/>
                  <a:gd name="T20" fmla="*/ 0 w 16"/>
                  <a:gd name="T21" fmla="*/ 3 h 42"/>
                  <a:gd name="T22" fmla="*/ 0 w 16"/>
                  <a:gd name="T23" fmla="*/ 1 h 42"/>
                  <a:gd name="T24" fmla="*/ 1 w 16"/>
                  <a:gd name="T25" fmla="*/ 0 h 42"/>
                  <a:gd name="T26" fmla="*/ 12 w 16"/>
                  <a:gd name="T27" fmla="*/ 0 h 42"/>
                  <a:gd name="T28" fmla="*/ 12 w 16"/>
                  <a:gd name="T29" fmla="*/ 0 h 42"/>
                  <a:gd name="T30" fmla="*/ 14 w 16"/>
                  <a:gd name="T31" fmla="*/ 0 h 42"/>
                  <a:gd name="T32" fmla="*/ 14 w 16"/>
                  <a:gd name="T33" fmla="*/ 3 h 42"/>
                  <a:gd name="T34" fmla="*/ 14 w 16"/>
                  <a:gd name="T35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42">
                    <a:moveTo>
                      <a:pt x="14" y="3"/>
                    </a:moveTo>
                    <a:lnTo>
                      <a:pt x="16" y="39"/>
                    </a:lnTo>
                    <a:lnTo>
                      <a:pt x="16" y="39"/>
                    </a:lnTo>
                    <a:lnTo>
                      <a:pt x="14" y="41"/>
                    </a:lnTo>
                    <a:lnTo>
                      <a:pt x="13" y="4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1" y="42"/>
                    </a:lnTo>
                    <a:lnTo>
                      <a:pt x="0" y="39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3"/>
                    </a:lnTo>
                    <a:lnTo>
                      <a:pt x="14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41020977-41B0-CA46-9DEA-020901BC2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607" y="1991473"/>
                <a:ext cx="213890" cy="759311"/>
              </a:xfrm>
              <a:custGeom>
                <a:avLst/>
                <a:gdLst>
                  <a:gd name="T0" fmla="*/ 38 w 40"/>
                  <a:gd name="T1" fmla="*/ 12 h 142"/>
                  <a:gd name="T2" fmla="*/ 40 w 40"/>
                  <a:gd name="T3" fmla="*/ 135 h 142"/>
                  <a:gd name="T4" fmla="*/ 40 w 40"/>
                  <a:gd name="T5" fmla="*/ 135 h 142"/>
                  <a:gd name="T6" fmla="*/ 39 w 40"/>
                  <a:gd name="T7" fmla="*/ 138 h 142"/>
                  <a:gd name="T8" fmla="*/ 38 w 40"/>
                  <a:gd name="T9" fmla="*/ 140 h 142"/>
                  <a:gd name="T10" fmla="*/ 36 w 40"/>
                  <a:gd name="T11" fmla="*/ 142 h 142"/>
                  <a:gd name="T12" fmla="*/ 34 w 40"/>
                  <a:gd name="T13" fmla="*/ 142 h 142"/>
                  <a:gd name="T14" fmla="*/ 9 w 40"/>
                  <a:gd name="T15" fmla="*/ 142 h 142"/>
                  <a:gd name="T16" fmla="*/ 9 w 40"/>
                  <a:gd name="T17" fmla="*/ 142 h 142"/>
                  <a:gd name="T18" fmla="*/ 7 w 40"/>
                  <a:gd name="T19" fmla="*/ 142 h 142"/>
                  <a:gd name="T20" fmla="*/ 5 w 40"/>
                  <a:gd name="T21" fmla="*/ 140 h 142"/>
                  <a:gd name="T22" fmla="*/ 3 w 40"/>
                  <a:gd name="T23" fmla="*/ 139 h 142"/>
                  <a:gd name="T24" fmla="*/ 3 w 40"/>
                  <a:gd name="T25" fmla="*/ 136 h 142"/>
                  <a:gd name="T26" fmla="*/ 0 w 40"/>
                  <a:gd name="T27" fmla="*/ 13 h 142"/>
                  <a:gd name="T28" fmla="*/ 0 w 40"/>
                  <a:gd name="T29" fmla="*/ 13 h 142"/>
                  <a:gd name="T30" fmla="*/ 1 w 40"/>
                  <a:gd name="T31" fmla="*/ 8 h 142"/>
                  <a:gd name="T32" fmla="*/ 4 w 40"/>
                  <a:gd name="T33" fmla="*/ 4 h 142"/>
                  <a:gd name="T34" fmla="*/ 7 w 40"/>
                  <a:gd name="T35" fmla="*/ 1 h 142"/>
                  <a:gd name="T36" fmla="*/ 9 w 40"/>
                  <a:gd name="T37" fmla="*/ 1 h 142"/>
                  <a:gd name="T38" fmla="*/ 27 w 40"/>
                  <a:gd name="T39" fmla="*/ 0 h 142"/>
                  <a:gd name="T40" fmla="*/ 27 w 40"/>
                  <a:gd name="T41" fmla="*/ 0 h 142"/>
                  <a:gd name="T42" fmla="*/ 30 w 40"/>
                  <a:gd name="T43" fmla="*/ 1 h 142"/>
                  <a:gd name="T44" fmla="*/ 32 w 40"/>
                  <a:gd name="T45" fmla="*/ 4 h 142"/>
                  <a:gd name="T46" fmla="*/ 36 w 40"/>
                  <a:gd name="T47" fmla="*/ 7 h 142"/>
                  <a:gd name="T48" fmla="*/ 38 w 40"/>
                  <a:gd name="T49" fmla="*/ 12 h 142"/>
                  <a:gd name="T50" fmla="*/ 38 w 40"/>
                  <a:gd name="T51" fmla="*/ 1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142">
                    <a:moveTo>
                      <a:pt x="38" y="12"/>
                    </a:moveTo>
                    <a:lnTo>
                      <a:pt x="40" y="135"/>
                    </a:lnTo>
                    <a:lnTo>
                      <a:pt x="40" y="135"/>
                    </a:lnTo>
                    <a:lnTo>
                      <a:pt x="39" y="138"/>
                    </a:lnTo>
                    <a:lnTo>
                      <a:pt x="38" y="140"/>
                    </a:lnTo>
                    <a:lnTo>
                      <a:pt x="36" y="142"/>
                    </a:lnTo>
                    <a:lnTo>
                      <a:pt x="34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7" y="142"/>
                    </a:lnTo>
                    <a:lnTo>
                      <a:pt x="5" y="140"/>
                    </a:lnTo>
                    <a:lnTo>
                      <a:pt x="3" y="139"/>
                    </a:lnTo>
                    <a:lnTo>
                      <a:pt x="3" y="136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0" y="1"/>
                    </a:lnTo>
                    <a:lnTo>
                      <a:pt x="32" y="4"/>
                    </a:lnTo>
                    <a:lnTo>
                      <a:pt x="36" y="7"/>
                    </a:lnTo>
                    <a:lnTo>
                      <a:pt x="38" y="12"/>
                    </a:lnTo>
                    <a:lnTo>
                      <a:pt x="38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7" name="Freeform 338">
                <a:extLst>
                  <a:ext uri="{FF2B5EF4-FFF2-40B4-BE49-F238E27FC236}">
                    <a16:creationId xmlns:a16="http://schemas.microsoft.com/office/drawing/2014/main" id="{CBF14DFF-B94D-464D-8BBF-CC874CB00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524" y="2055642"/>
                <a:ext cx="267363" cy="663060"/>
              </a:xfrm>
              <a:custGeom>
                <a:avLst/>
                <a:gdLst>
                  <a:gd name="T0" fmla="*/ 48 w 50"/>
                  <a:gd name="T1" fmla="*/ 4 h 124"/>
                  <a:gd name="T2" fmla="*/ 50 w 50"/>
                  <a:gd name="T3" fmla="*/ 119 h 124"/>
                  <a:gd name="T4" fmla="*/ 50 w 50"/>
                  <a:gd name="T5" fmla="*/ 119 h 124"/>
                  <a:gd name="T6" fmla="*/ 49 w 50"/>
                  <a:gd name="T7" fmla="*/ 122 h 124"/>
                  <a:gd name="T8" fmla="*/ 46 w 50"/>
                  <a:gd name="T9" fmla="*/ 123 h 124"/>
                  <a:gd name="T10" fmla="*/ 9 w 50"/>
                  <a:gd name="T11" fmla="*/ 124 h 124"/>
                  <a:gd name="T12" fmla="*/ 9 w 50"/>
                  <a:gd name="T13" fmla="*/ 124 h 124"/>
                  <a:gd name="T14" fmla="*/ 4 w 50"/>
                  <a:gd name="T15" fmla="*/ 123 h 124"/>
                  <a:gd name="T16" fmla="*/ 3 w 50"/>
                  <a:gd name="T17" fmla="*/ 120 h 124"/>
                  <a:gd name="T18" fmla="*/ 0 w 50"/>
                  <a:gd name="T19" fmla="*/ 5 h 124"/>
                  <a:gd name="T20" fmla="*/ 0 w 50"/>
                  <a:gd name="T21" fmla="*/ 5 h 124"/>
                  <a:gd name="T22" fmla="*/ 2 w 50"/>
                  <a:gd name="T23" fmla="*/ 3 h 124"/>
                  <a:gd name="T24" fmla="*/ 6 w 50"/>
                  <a:gd name="T25" fmla="*/ 1 h 124"/>
                  <a:gd name="T26" fmla="*/ 44 w 50"/>
                  <a:gd name="T27" fmla="*/ 0 h 124"/>
                  <a:gd name="T28" fmla="*/ 44 w 50"/>
                  <a:gd name="T29" fmla="*/ 0 h 124"/>
                  <a:gd name="T30" fmla="*/ 46 w 50"/>
                  <a:gd name="T31" fmla="*/ 1 h 124"/>
                  <a:gd name="T32" fmla="*/ 48 w 50"/>
                  <a:gd name="T33" fmla="*/ 4 h 124"/>
                  <a:gd name="T34" fmla="*/ 48 w 50"/>
                  <a:gd name="T35" fmla="*/ 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24">
                    <a:moveTo>
                      <a:pt x="48" y="4"/>
                    </a:moveTo>
                    <a:lnTo>
                      <a:pt x="50" y="119"/>
                    </a:lnTo>
                    <a:lnTo>
                      <a:pt x="50" y="119"/>
                    </a:lnTo>
                    <a:lnTo>
                      <a:pt x="49" y="122"/>
                    </a:lnTo>
                    <a:lnTo>
                      <a:pt x="46" y="123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4" y="123"/>
                    </a:lnTo>
                    <a:lnTo>
                      <a:pt x="3" y="12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6" y="1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6" y="1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solidFill>
                <a:srgbClr val="EC6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8" name="Freeform 339">
                <a:extLst>
                  <a:ext uri="{FF2B5EF4-FFF2-40B4-BE49-F238E27FC236}">
                    <a16:creationId xmlns:a16="http://schemas.microsoft.com/office/drawing/2014/main" id="{76E4FEF4-3DAB-C84D-90C0-1391B8998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524" y="2093071"/>
                <a:ext cx="267363" cy="588196"/>
              </a:xfrm>
              <a:custGeom>
                <a:avLst/>
                <a:gdLst>
                  <a:gd name="T0" fmla="*/ 48 w 50"/>
                  <a:gd name="T1" fmla="*/ 0 h 110"/>
                  <a:gd name="T2" fmla="*/ 50 w 50"/>
                  <a:gd name="T3" fmla="*/ 109 h 110"/>
                  <a:gd name="T4" fmla="*/ 3 w 50"/>
                  <a:gd name="T5" fmla="*/ 110 h 110"/>
                  <a:gd name="T6" fmla="*/ 0 w 50"/>
                  <a:gd name="T7" fmla="*/ 1 h 110"/>
                  <a:gd name="T8" fmla="*/ 48 w 50"/>
                  <a:gd name="T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0">
                    <a:moveTo>
                      <a:pt x="48" y="0"/>
                    </a:moveTo>
                    <a:lnTo>
                      <a:pt x="50" y="109"/>
                    </a:lnTo>
                    <a:lnTo>
                      <a:pt x="3" y="110"/>
                    </a:lnTo>
                    <a:lnTo>
                      <a:pt x="0" y="1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9" name="Freeform 340">
                <a:extLst>
                  <a:ext uri="{FF2B5EF4-FFF2-40B4-BE49-F238E27FC236}">
                    <a16:creationId xmlns:a16="http://schemas.microsoft.com/office/drawing/2014/main" id="{DF01FECB-E385-D341-BF2E-D784EA65E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828" y="1472786"/>
                <a:ext cx="256666" cy="278057"/>
              </a:xfrm>
              <a:custGeom>
                <a:avLst/>
                <a:gdLst>
                  <a:gd name="T0" fmla="*/ 47 w 48"/>
                  <a:gd name="T1" fmla="*/ 4 h 52"/>
                  <a:gd name="T2" fmla="*/ 48 w 48"/>
                  <a:gd name="T3" fmla="*/ 47 h 52"/>
                  <a:gd name="T4" fmla="*/ 48 w 48"/>
                  <a:gd name="T5" fmla="*/ 47 h 52"/>
                  <a:gd name="T6" fmla="*/ 47 w 48"/>
                  <a:gd name="T7" fmla="*/ 50 h 52"/>
                  <a:gd name="T8" fmla="*/ 44 w 48"/>
                  <a:gd name="T9" fmla="*/ 51 h 52"/>
                  <a:gd name="T10" fmla="*/ 6 w 48"/>
                  <a:gd name="T11" fmla="*/ 52 h 52"/>
                  <a:gd name="T12" fmla="*/ 6 w 48"/>
                  <a:gd name="T13" fmla="*/ 52 h 52"/>
                  <a:gd name="T14" fmla="*/ 2 w 48"/>
                  <a:gd name="T15" fmla="*/ 51 h 52"/>
                  <a:gd name="T16" fmla="*/ 1 w 48"/>
                  <a:gd name="T17" fmla="*/ 47 h 52"/>
                  <a:gd name="T18" fmla="*/ 0 w 48"/>
                  <a:gd name="T19" fmla="*/ 5 h 52"/>
                  <a:gd name="T20" fmla="*/ 0 w 48"/>
                  <a:gd name="T21" fmla="*/ 5 h 52"/>
                  <a:gd name="T22" fmla="*/ 1 w 48"/>
                  <a:gd name="T23" fmla="*/ 2 h 52"/>
                  <a:gd name="T24" fmla="*/ 5 w 48"/>
                  <a:gd name="T25" fmla="*/ 1 h 52"/>
                  <a:gd name="T26" fmla="*/ 43 w 48"/>
                  <a:gd name="T27" fmla="*/ 0 h 52"/>
                  <a:gd name="T28" fmla="*/ 43 w 48"/>
                  <a:gd name="T29" fmla="*/ 0 h 52"/>
                  <a:gd name="T30" fmla="*/ 46 w 48"/>
                  <a:gd name="T31" fmla="*/ 1 h 52"/>
                  <a:gd name="T32" fmla="*/ 47 w 48"/>
                  <a:gd name="T33" fmla="*/ 4 h 52"/>
                  <a:gd name="T34" fmla="*/ 47 w 48"/>
                  <a:gd name="T35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8" h="52">
                    <a:moveTo>
                      <a:pt x="47" y="4"/>
                    </a:moveTo>
                    <a:lnTo>
                      <a:pt x="48" y="47"/>
                    </a:lnTo>
                    <a:lnTo>
                      <a:pt x="48" y="47"/>
                    </a:lnTo>
                    <a:lnTo>
                      <a:pt x="47" y="50"/>
                    </a:lnTo>
                    <a:lnTo>
                      <a:pt x="44" y="51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2" y="51"/>
                    </a:lnTo>
                    <a:lnTo>
                      <a:pt x="1" y="4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6" y="1"/>
                    </a:lnTo>
                    <a:lnTo>
                      <a:pt x="47" y="4"/>
                    </a:lnTo>
                    <a:lnTo>
                      <a:pt x="47" y="4"/>
                    </a:lnTo>
                    <a:close/>
                  </a:path>
                </a:pathLst>
              </a:custGeom>
              <a:solidFill>
                <a:srgbClr val="EC64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0" name="Freeform 341">
                <a:extLst>
                  <a:ext uri="{FF2B5EF4-FFF2-40B4-BE49-F238E27FC236}">
                    <a16:creationId xmlns:a16="http://schemas.microsoft.com/office/drawing/2014/main" id="{1B337768-1044-5F43-812A-7FCF9E768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561" y="1451398"/>
                <a:ext cx="208545" cy="256666"/>
              </a:xfrm>
              <a:custGeom>
                <a:avLst/>
                <a:gdLst>
                  <a:gd name="T0" fmla="*/ 39 w 39"/>
                  <a:gd name="T1" fmla="*/ 44 h 48"/>
                  <a:gd name="T2" fmla="*/ 38 w 39"/>
                  <a:gd name="T3" fmla="*/ 4 h 48"/>
                  <a:gd name="T4" fmla="*/ 38 w 39"/>
                  <a:gd name="T5" fmla="*/ 4 h 48"/>
                  <a:gd name="T6" fmla="*/ 37 w 39"/>
                  <a:gd name="T7" fmla="*/ 1 h 48"/>
                  <a:gd name="T8" fmla="*/ 34 w 39"/>
                  <a:gd name="T9" fmla="*/ 0 h 48"/>
                  <a:gd name="T10" fmla="*/ 3 w 39"/>
                  <a:gd name="T11" fmla="*/ 1 h 48"/>
                  <a:gd name="T12" fmla="*/ 3 w 39"/>
                  <a:gd name="T13" fmla="*/ 1 h 48"/>
                  <a:gd name="T14" fmla="*/ 1 w 39"/>
                  <a:gd name="T15" fmla="*/ 2 h 48"/>
                  <a:gd name="T16" fmla="*/ 0 w 39"/>
                  <a:gd name="T17" fmla="*/ 4 h 48"/>
                  <a:gd name="T18" fmla="*/ 1 w 39"/>
                  <a:gd name="T19" fmla="*/ 46 h 48"/>
                  <a:gd name="T20" fmla="*/ 1 w 39"/>
                  <a:gd name="T21" fmla="*/ 46 h 48"/>
                  <a:gd name="T22" fmla="*/ 1 w 39"/>
                  <a:gd name="T23" fmla="*/ 47 h 48"/>
                  <a:gd name="T24" fmla="*/ 4 w 39"/>
                  <a:gd name="T25" fmla="*/ 48 h 48"/>
                  <a:gd name="T26" fmla="*/ 35 w 39"/>
                  <a:gd name="T27" fmla="*/ 48 h 48"/>
                  <a:gd name="T28" fmla="*/ 35 w 39"/>
                  <a:gd name="T29" fmla="*/ 48 h 48"/>
                  <a:gd name="T30" fmla="*/ 38 w 39"/>
                  <a:gd name="T31" fmla="*/ 47 h 48"/>
                  <a:gd name="T32" fmla="*/ 39 w 39"/>
                  <a:gd name="T33" fmla="*/ 44 h 48"/>
                  <a:gd name="T34" fmla="*/ 39 w 39"/>
                  <a:gd name="T35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48">
                    <a:moveTo>
                      <a:pt x="39" y="44"/>
                    </a:moveTo>
                    <a:lnTo>
                      <a:pt x="38" y="4"/>
                    </a:lnTo>
                    <a:lnTo>
                      <a:pt x="38" y="4"/>
                    </a:lnTo>
                    <a:lnTo>
                      <a:pt x="37" y="1"/>
                    </a:lnTo>
                    <a:lnTo>
                      <a:pt x="34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" y="47"/>
                    </a:lnTo>
                    <a:lnTo>
                      <a:pt x="4" y="48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8" y="47"/>
                    </a:lnTo>
                    <a:lnTo>
                      <a:pt x="39" y="44"/>
                    </a:lnTo>
                    <a:lnTo>
                      <a:pt x="39" y="44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23" name="组 81">
              <a:extLst>
                <a:ext uri="{FF2B5EF4-FFF2-40B4-BE49-F238E27FC236}">
                  <a16:creationId xmlns:a16="http://schemas.microsoft.com/office/drawing/2014/main" id="{CDB11C1B-54D1-B948-973B-B9BAE2915ED3}"/>
                </a:ext>
              </a:extLst>
            </p:cNvPr>
            <p:cNvGrpSpPr/>
            <p:nvPr/>
          </p:nvGrpSpPr>
          <p:grpSpPr>
            <a:xfrm rot="8300375">
              <a:off x="6747912" y="1450048"/>
              <a:ext cx="1134725" cy="881337"/>
              <a:chOff x="8971846" y="3994523"/>
              <a:chExt cx="1652306" cy="1283340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4" name="Freeform 656">
                <a:extLst>
                  <a:ext uri="{FF2B5EF4-FFF2-40B4-BE49-F238E27FC236}">
                    <a16:creationId xmlns:a16="http://schemas.microsoft.com/office/drawing/2014/main" id="{D375AC59-79AB-954A-A988-386D8B59E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1433" y="4844739"/>
                <a:ext cx="919726" cy="331530"/>
              </a:xfrm>
              <a:custGeom>
                <a:avLst/>
                <a:gdLst>
                  <a:gd name="T0" fmla="*/ 172 w 172"/>
                  <a:gd name="T1" fmla="*/ 0 h 62"/>
                  <a:gd name="T2" fmla="*/ 172 w 172"/>
                  <a:gd name="T3" fmla="*/ 0 h 62"/>
                  <a:gd name="T4" fmla="*/ 165 w 172"/>
                  <a:gd name="T5" fmla="*/ 3 h 62"/>
                  <a:gd name="T6" fmla="*/ 0 w 172"/>
                  <a:gd name="T7" fmla="*/ 57 h 62"/>
                  <a:gd name="T8" fmla="*/ 22 w 172"/>
                  <a:gd name="T9" fmla="*/ 62 h 62"/>
                  <a:gd name="T10" fmla="*/ 145 w 172"/>
                  <a:gd name="T11" fmla="*/ 23 h 62"/>
                  <a:gd name="T12" fmla="*/ 145 w 172"/>
                  <a:gd name="T13" fmla="*/ 23 h 62"/>
                  <a:gd name="T14" fmla="*/ 154 w 172"/>
                  <a:gd name="T15" fmla="*/ 19 h 62"/>
                  <a:gd name="T16" fmla="*/ 162 w 172"/>
                  <a:gd name="T17" fmla="*/ 14 h 62"/>
                  <a:gd name="T18" fmla="*/ 168 w 172"/>
                  <a:gd name="T19" fmla="*/ 8 h 62"/>
                  <a:gd name="T20" fmla="*/ 172 w 172"/>
                  <a:gd name="T2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62">
                    <a:moveTo>
                      <a:pt x="172" y="0"/>
                    </a:moveTo>
                    <a:lnTo>
                      <a:pt x="172" y="0"/>
                    </a:lnTo>
                    <a:lnTo>
                      <a:pt x="165" y="3"/>
                    </a:lnTo>
                    <a:lnTo>
                      <a:pt x="0" y="57"/>
                    </a:lnTo>
                    <a:lnTo>
                      <a:pt x="22" y="62"/>
                    </a:lnTo>
                    <a:lnTo>
                      <a:pt x="145" y="23"/>
                    </a:lnTo>
                    <a:lnTo>
                      <a:pt x="145" y="23"/>
                    </a:lnTo>
                    <a:lnTo>
                      <a:pt x="154" y="19"/>
                    </a:lnTo>
                    <a:lnTo>
                      <a:pt x="162" y="14"/>
                    </a:lnTo>
                    <a:lnTo>
                      <a:pt x="168" y="8"/>
                    </a:lnTo>
                    <a:lnTo>
                      <a:pt x="1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5" name="Freeform 658">
                <a:extLst>
                  <a:ext uri="{FF2B5EF4-FFF2-40B4-BE49-F238E27FC236}">
                    <a16:creationId xmlns:a16="http://schemas.microsoft.com/office/drawing/2014/main" id="{B471DE84-910E-404F-BEEF-669744F9C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1846" y="3994523"/>
                <a:ext cx="1652306" cy="1213828"/>
              </a:xfrm>
              <a:custGeom>
                <a:avLst/>
                <a:gdLst>
                  <a:gd name="T0" fmla="*/ 1 w 309"/>
                  <a:gd name="T1" fmla="*/ 111 h 227"/>
                  <a:gd name="T2" fmla="*/ 35 w 309"/>
                  <a:gd name="T3" fmla="*/ 204 h 227"/>
                  <a:gd name="T4" fmla="*/ 35 w 309"/>
                  <a:gd name="T5" fmla="*/ 204 h 227"/>
                  <a:gd name="T6" fmla="*/ 37 w 309"/>
                  <a:gd name="T7" fmla="*/ 210 h 227"/>
                  <a:gd name="T8" fmla="*/ 41 w 309"/>
                  <a:gd name="T9" fmla="*/ 216 h 227"/>
                  <a:gd name="T10" fmla="*/ 47 w 309"/>
                  <a:gd name="T11" fmla="*/ 221 h 227"/>
                  <a:gd name="T12" fmla="*/ 54 w 309"/>
                  <a:gd name="T13" fmla="*/ 224 h 227"/>
                  <a:gd name="T14" fmla="*/ 62 w 309"/>
                  <a:gd name="T15" fmla="*/ 227 h 227"/>
                  <a:gd name="T16" fmla="*/ 68 w 309"/>
                  <a:gd name="T17" fmla="*/ 227 h 227"/>
                  <a:gd name="T18" fmla="*/ 76 w 309"/>
                  <a:gd name="T19" fmla="*/ 227 h 227"/>
                  <a:gd name="T20" fmla="*/ 85 w 309"/>
                  <a:gd name="T21" fmla="*/ 225 h 227"/>
                  <a:gd name="T22" fmla="*/ 279 w 309"/>
                  <a:gd name="T23" fmla="*/ 162 h 227"/>
                  <a:gd name="T24" fmla="*/ 279 w 309"/>
                  <a:gd name="T25" fmla="*/ 162 h 227"/>
                  <a:gd name="T26" fmla="*/ 287 w 309"/>
                  <a:gd name="T27" fmla="*/ 159 h 227"/>
                  <a:gd name="T28" fmla="*/ 292 w 309"/>
                  <a:gd name="T29" fmla="*/ 155 h 227"/>
                  <a:gd name="T30" fmla="*/ 299 w 309"/>
                  <a:gd name="T31" fmla="*/ 150 h 227"/>
                  <a:gd name="T32" fmla="*/ 303 w 309"/>
                  <a:gd name="T33" fmla="*/ 144 h 227"/>
                  <a:gd name="T34" fmla="*/ 306 w 309"/>
                  <a:gd name="T35" fmla="*/ 138 h 227"/>
                  <a:gd name="T36" fmla="*/ 307 w 309"/>
                  <a:gd name="T37" fmla="*/ 131 h 227"/>
                  <a:gd name="T38" fmla="*/ 309 w 309"/>
                  <a:gd name="T39" fmla="*/ 124 h 227"/>
                  <a:gd name="T40" fmla="*/ 306 w 309"/>
                  <a:gd name="T41" fmla="*/ 117 h 227"/>
                  <a:gd name="T42" fmla="*/ 274 w 309"/>
                  <a:gd name="T43" fmla="*/ 23 h 227"/>
                  <a:gd name="T44" fmla="*/ 274 w 309"/>
                  <a:gd name="T45" fmla="*/ 23 h 227"/>
                  <a:gd name="T46" fmla="*/ 271 w 309"/>
                  <a:gd name="T47" fmla="*/ 16 h 227"/>
                  <a:gd name="T48" fmla="*/ 265 w 309"/>
                  <a:gd name="T49" fmla="*/ 11 h 227"/>
                  <a:gd name="T50" fmla="*/ 260 w 309"/>
                  <a:gd name="T51" fmla="*/ 7 h 227"/>
                  <a:gd name="T52" fmla="*/ 253 w 309"/>
                  <a:gd name="T53" fmla="*/ 4 h 227"/>
                  <a:gd name="T54" fmla="*/ 247 w 309"/>
                  <a:gd name="T55" fmla="*/ 1 h 227"/>
                  <a:gd name="T56" fmla="*/ 238 w 309"/>
                  <a:gd name="T57" fmla="*/ 0 h 227"/>
                  <a:gd name="T58" fmla="*/ 230 w 309"/>
                  <a:gd name="T59" fmla="*/ 1 h 227"/>
                  <a:gd name="T60" fmla="*/ 222 w 309"/>
                  <a:gd name="T61" fmla="*/ 3 h 227"/>
                  <a:gd name="T62" fmla="*/ 29 w 309"/>
                  <a:gd name="T63" fmla="*/ 65 h 227"/>
                  <a:gd name="T64" fmla="*/ 29 w 309"/>
                  <a:gd name="T65" fmla="*/ 65 h 227"/>
                  <a:gd name="T66" fmla="*/ 21 w 309"/>
                  <a:gd name="T67" fmla="*/ 67 h 227"/>
                  <a:gd name="T68" fmla="*/ 14 w 309"/>
                  <a:gd name="T69" fmla="*/ 73 h 227"/>
                  <a:gd name="T70" fmla="*/ 9 w 309"/>
                  <a:gd name="T71" fmla="*/ 77 h 227"/>
                  <a:gd name="T72" fmla="*/ 5 w 309"/>
                  <a:gd name="T73" fmla="*/ 84 h 227"/>
                  <a:gd name="T74" fmla="*/ 1 w 309"/>
                  <a:gd name="T75" fmla="*/ 90 h 227"/>
                  <a:gd name="T76" fmla="*/ 0 w 309"/>
                  <a:gd name="T77" fmla="*/ 97 h 227"/>
                  <a:gd name="T78" fmla="*/ 0 w 309"/>
                  <a:gd name="T79" fmla="*/ 104 h 227"/>
                  <a:gd name="T80" fmla="*/ 1 w 309"/>
                  <a:gd name="T81" fmla="*/ 11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9" h="227">
                    <a:moveTo>
                      <a:pt x="1" y="111"/>
                    </a:moveTo>
                    <a:lnTo>
                      <a:pt x="35" y="204"/>
                    </a:lnTo>
                    <a:lnTo>
                      <a:pt x="35" y="204"/>
                    </a:lnTo>
                    <a:lnTo>
                      <a:pt x="37" y="210"/>
                    </a:lnTo>
                    <a:lnTo>
                      <a:pt x="41" y="216"/>
                    </a:lnTo>
                    <a:lnTo>
                      <a:pt x="47" y="221"/>
                    </a:lnTo>
                    <a:lnTo>
                      <a:pt x="54" y="224"/>
                    </a:lnTo>
                    <a:lnTo>
                      <a:pt x="62" y="227"/>
                    </a:lnTo>
                    <a:lnTo>
                      <a:pt x="68" y="227"/>
                    </a:lnTo>
                    <a:lnTo>
                      <a:pt x="76" y="227"/>
                    </a:lnTo>
                    <a:lnTo>
                      <a:pt x="85" y="225"/>
                    </a:lnTo>
                    <a:lnTo>
                      <a:pt x="279" y="162"/>
                    </a:lnTo>
                    <a:lnTo>
                      <a:pt x="279" y="162"/>
                    </a:lnTo>
                    <a:lnTo>
                      <a:pt x="287" y="159"/>
                    </a:lnTo>
                    <a:lnTo>
                      <a:pt x="292" y="155"/>
                    </a:lnTo>
                    <a:lnTo>
                      <a:pt x="299" y="150"/>
                    </a:lnTo>
                    <a:lnTo>
                      <a:pt x="303" y="144"/>
                    </a:lnTo>
                    <a:lnTo>
                      <a:pt x="306" y="138"/>
                    </a:lnTo>
                    <a:lnTo>
                      <a:pt x="307" y="131"/>
                    </a:lnTo>
                    <a:lnTo>
                      <a:pt x="309" y="124"/>
                    </a:lnTo>
                    <a:lnTo>
                      <a:pt x="306" y="117"/>
                    </a:lnTo>
                    <a:lnTo>
                      <a:pt x="274" y="23"/>
                    </a:lnTo>
                    <a:lnTo>
                      <a:pt x="274" y="23"/>
                    </a:lnTo>
                    <a:lnTo>
                      <a:pt x="271" y="16"/>
                    </a:lnTo>
                    <a:lnTo>
                      <a:pt x="265" y="11"/>
                    </a:lnTo>
                    <a:lnTo>
                      <a:pt x="260" y="7"/>
                    </a:lnTo>
                    <a:lnTo>
                      <a:pt x="253" y="4"/>
                    </a:lnTo>
                    <a:lnTo>
                      <a:pt x="247" y="1"/>
                    </a:lnTo>
                    <a:lnTo>
                      <a:pt x="238" y="0"/>
                    </a:lnTo>
                    <a:lnTo>
                      <a:pt x="230" y="1"/>
                    </a:lnTo>
                    <a:lnTo>
                      <a:pt x="222" y="3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1" y="67"/>
                    </a:lnTo>
                    <a:lnTo>
                      <a:pt x="14" y="73"/>
                    </a:lnTo>
                    <a:lnTo>
                      <a:pt x="9" y="77"/>
                    </a:lnTo>
                    <a:lnTo>
                      <a:pt x="5" y="84"/>
                    </a:lnTo>
                    <a:lnTo>
                      <a:pt x="1" y="90"/>
                    </a:lnTo>
                    <a:lnTo>
                      <a:pt x="0" y="97"/>
                    </a:lnTo>
                    <a:lnTo>
                      <a:pt x="0" y="104"/>
                    </a:lnTo>
                    <a:lnTo>
                      <a:pt x="1" y="111"/>
                    </a:lnTo>
                    <a:close/>
                  </a:path>
                </a:pathLst>
              </a:custGeom>
              <a:solidFill>
                <a:srgbClr val="1E1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6" name="Freeform 659">
                <a:extLst>
                  <a:ext uri="{FF2B5EF4-FFF2-40B4-BE49-F238E27FC236}">
                    <a16:creationId xmlns:a16="http://schemas.microsoft.com/office/drawing/2014/main" id="{EA6029EB-E1FB-6749-927D-608E5E3AF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1846" y="3994523"/>
                <a:ext cx="1652306" cy="1213828"/>
              </a:xfrm>
              <a:custGeom>
                <a:avLst/>
                <a:gdLst>
                  <a:gd name="T0" fmla="*/ 1 w 309"/>
                  <a:gd name="T1" fmla="*/ 111 h 227"/>
                  <a:gd name="T2" fmla="*/ 35 w 309"/>
                  <a:gd name="T3" fmla="*/ 204 h 227"/>
                  <a:gd name="T4" fmla="*/ 35 w 309"/>
                  <a:gd name="T5" fmla="*/ 204 h 227"/>
                  <a:gd name="T6" fmla="*/ 37 w 309"/>
                  <a:gd name="T7" fmla="*/ 210 h 227"/>
                  <a:gd name="T8" fmla="*/ 41 w 309"/>
                  <a:gd name="T9" fmla="*/ 216 h 227"/>
                  <a:gd name="T10" fmla="*/ 47 w 309"/>
                  <a:gd name="T11" fmla="*/ 221 h 227"/>
                  <a:gd name="T12" fmla="*/ 54 w 309"/>
                  <a:gd name="T13" fmla="*/ 224 h 227"/>
                  <a:gd name="T14" fmla="*/ 62 w 309"/>
                  <a:gd name="T15" fmla="*/ 227 h 227"/>
                  <a:gd name="T16" fmla="*/ 68 w 309"/>
                  <a:gd name="T17" fmla="*/ 227 h 227"/>
                  <a:gd name="T18" fmla="*/ 76 w 309"/>
                  <a:gd name="T19" fmla="*/ 227 h 227"/>
                  <a:gd name="T20" fmla="*/ 85 w 309"/>
                  <a:gd name="T21" fmla="*/ 225 h 227"/>
                  <a:gd name="T22" fmla="*/ 279 w 309"/>
                  <a:gd name="T23" fmla="*/ 162 h 227"/>
                  <a:gd name="T24" fmla="*/ 279 w 309"/>
                  <a:gd name="T25" fmla="*/ 162 h 227"/>
                  <a:gd name="T26" fmla="*/ 287 w 309"/>
                  <a:gd name="T27" fmla="*/ 159 h 227"/>
                  <a:gd name="T28" fmla="*/ 292 w 309"/>
                  <a:gd name="T29" fmla="*/ 155 h 227"/>
                  <a:gd name="T30" fmla="*/ 299 w 309"/>
                  <a:gd name="T31" fmla="*/ 150 h 227"/>
                  <a:gd name="T32" fmla="*/ 303 w 309"/>
                  <a:gd name="T33" fmla="*/ 144 h 227"/>
                  <a:gd name="T34" fmla="*/ 306 w 309"/>
                  <a:gd name="T35" fmla="*/ 138 h 227"/>
                  <a:gd name="T36" fmla="*/ 307 w 309"/>
                  <a:gd name="T37" fmla="*/ 131 h 227"/>
                  <a:gd name="T38" fmla="*/ 309 w 309"/>
                  <a:gd name="T39" fmla="*/ 124 h 227"/>
                  <a:gd name="T40" fmla="*/ 306 w 309"/>
                  <a:gd name="T41" fmla="*/ 117 h 227"/>
                  <a:gd name="T42" fmla="*/ 274 w 309"/>
                  <a:gd name="T43" fmla="*/ 23 h 227"/>
                  <a:gd name="T44" fmla="*/ 274 w 309"/>
                  <a:gd name="T45" fmla="*/ 23 h 227"/>
                  <a:gd name="T46" fmla="*/ 271 w 309"/>
                  <a:gd name="T47" fmla="*/ 16 h 227"/>
                  <a:gd name="T48" fmla="*/ 265 w 309"/>
                  <a:gd name="T49" fmla="*/ 11 h 227"/>
                  <a:gd name="T50" fmla="*/ 260 w 309"/>
                  <a:gd name="T51" fmla="*/ 7 h 227"/>
                  <a:gd name="T52" fmla="*/ 253 w 309"/>
                  <a:gd name="T53" fmla="*/ 4 h 227"/>
                  <a:gd name="T54" fmla="*/ 247 w 309"/>
                  <a:gd name="T55" fmla="*/ 1 h 227"/>
                  <a:gd name="T56" fmla="*/ 238 w 309"/>
                  <a:gd name="T57" fmla="*/ 0 h 227"/>
                  <a:gd name="T58" fmla="*/ 230 w 309"/>
                  <a:gd name="T59" fmla="*/ 1 h 227"/>
                  <a:gd name="T60" fmla="*/ 222 w 309"/>
                  <a:gd name="T61" fmla="*/ 3 h 227"/>
                  <a:gd name="T62" fmla="*/ 29 w 309"/>
                  <a:gd name="T63" fmla="*/ 65 h 227"/>
                  <a:gd name="T64" fmla="*/ 29 w 309"/>
                  <a:gd name="T65" fmla="*/ 65 h 227"/>
                  <a:gd name="T66" fmla="*/ 21 w 309"/>
                  <a:gd name="T67" fmla="*/ 67 h 227"/>
                  <a:gd name="T68" fmla="*/ 14 w 309"/>
                  <a:gd name="T69" fmla="*/ 73 h 227"/>
                  <a:gd name="T70" fmla="*/ 9 w 309"/>
                  <a:gd name="T71" fmla="*/ 77 h 227"/>
                  <a:gd name="T72" fmla="*/ 5 w 309"/>
                  <a:gd name="T73" fmla="*/ 84 h 227"/>
                  <a:gd name="T74" fmla="*/ 1 w 309"/>
                  <a:gd name="T75" fmla="*/ 90 h 227"/>
                  <a:gd name="T76" fmla="*/ 0 w 309"/>
                  <a:gd name="T77" fmla="*/ 97 h 227"/>
                  <a:gd name="T78" fmla="*/ 0 w 309"/>
                  <a:gd name="T79" fmla="*/ 104 h 227"/>
                  <a:gd name="T80" fmla="*/ 1 w 309"/>
                  <a:gd name="T81" fmla="*/ 11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9" h="227">
                    <a:moveTo>
                      <a:pt x="1" y="111"/>
                    </a:moveTo>
                    <a:lnTo>
                      <a:pt x="35" y="204"/>
                    </a:lnTo>
                    <a:lnTo>
                      <a:pt x="35" y="204"/>
                    </a:lnTo>
                    <a:lnTo>
                      <a:pt x="37" y="210"/>
                    </a:lnTo>
                    <a:lnTo>
                      <a:pt x="41" y="216"/>
                    </a:lnTo>
                    <a:lnTo>
                      <a:pt x="47" y="221"/>
                    </a:lnTo>
                    <a:lnTo>
                      <a:pt x="54" y="224"/>
                    </a:lnTo>
                    <a:lnTo>
                      <a:pt x="62" y="227"/>
                    </a:lnTo>
                    <a:lnTo>
                      <a:pt x="68" y="227"/>
                    </a:lnTo>
                    <a:lnTo>
                      <a:pt x="76" y="227"/>
                    </a:lnTo>
                    <a:lnTo>
                      <a:pt x="85" y="225"/>
                    </a:lnTo>
                    <a:lnTo>
                      <a:pt x="279" y="162"/>
                    </a:lnTo>
                    <a:lnTo>
                      <a:pt x="279" y="162"/>
                    </a:lnTo>
                    <a:lnTo>
                      <a:pt x="287" y="159"/>
                    </a:lnTo>
                    <a:lnTo>
                      <a:pt x="292" y="155"/>
                    </a:lnTo>
                    <a:lnTo>
                      <a:pt x="299" y="150"/>
                    </a:lnTo>
                    <a:lnTo>
                      <a:pt x="303" y="144"/>
                    </a:lnTo>
                    <a:lnTo>
                      <a:pt x="306" y="138"/>
                    </a:lnTo>
                    <a:lnTo>
                      <a:pt x="307" y="131"/>
                    </a:lnTo>
                    <a:lnTo>
                      <a:pt x="309" y="124"/>
                    </a:lnTo>
                    <a:lnTo>
                      <a:pt x="306" y="117"/>
                    </a:lnTo>
                    <a:lnTo>
                      <a:pt x="274" y="23"/>
                    </a:lnTo>
                    <a:lnTo>
                      <a:pt x="274" y="23"/>
                    </a:lnTo>
                    <a:lnTo>
                      <a:pt x="271" y="16"/>
                    </a:lnTo>
                    <a:lnTo>
                      <a:pt x="265" y="11"/>
                    </a:lnTo>
                    <a:lnTo>
                      <a:pt x="260" y="7"/>
                    </a:lnTo>
                    <a:lnTo>
                      <a:pt x="253" y="4"/>
                    </a:lnTo>
                    <a:lnTo>
                      <a:pt x="247" y="1"/>
                    </a:lnTo>
                    <a:lnTo>
                      <a:pt x="238" y="0"/>
                    </a:lnTo>
                    <a:lnTo>
                      <a:pt x="230" y="1"/>
                    </a:lnTo>
                    <a:lnTo>
                      <a:pt x="222" y="3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1" y="67"/>
                    </a:lnTo>
                    <a:lnTo>
                      <a:pt x="14" y="73"/>
                    </a:lnTo>
                    <a:lnTo>
                      <a:pt x="9" y="77"/>
                    </a:lnTo>
                    <a:lnTo>
                      <a:pt x="5" y="84"/>
                    </a:lnTo>
                    <a:lnTo>
                      <a:pt x="1" y="90"/>
                    </a:lnTo>
                    <a:lnTo>
                      <a:pt x="0" y="97"/>
                    </a:lnTo>
                    <a:lnTo>
                      <a:pt x="0" y="104"/>
                    </a:lnTo>
                    <a:lnTo>
                      <a:pt x="1" y="11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7" name="Freeform 660">
                <a:extLst>
                  <a:ext uri="{FF2B5EF4-FFF2-40B4-BE49-F238E27FC236}">
                    <a16:creationId xmlns:a16="http://schemas.microsoft.com/office/drawing/2014/main" id="{68530388-B63D-5940-8C55-B4C65F093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8098" y="4716406"/>
                <a:ext cx="90905" cy="208545"/>
              </a:xfrm>
              <a:custGeom>
                <a:avLst/>
                <a:gdLst>
                  <a:gd name="T0" fmla="*/ 0 w 17"/>
                  <a:gd name="T1" fmla="*/ 3 h 39"/>
                  <a:gd name="T2" fmla="*/ 13 w 17"/>
                  <a:gd name="T3" fmla="*/ 38 h 39"/>
                  <a:gd name="T4" fmla="*/ 13 w 17"/>
                  <a:gd name="T5" fmla="*/ 38 h 39"/>
                  <a:gd name="T6" fmla="*/ 14 w 17"/>
                  <a:gd name="T7" fmla="*/ 39 h 39"/>
                  <a:gd name="T8" fmla="*/ 15 w 17"/>
                  <a:gd name="T9" fmla="*/ 39 h 39"/>
                  <a:gd name="T10" fmla="*/ 15 w 17"/>
                  <a:gd name="T11" fmla="*/ 39 h 39"/>
                  <a:gd name="T12" fmla="*/ 17 w 17"/>
                  <a:gd name="T13" fmla="*/ 38 h 39"/>
                  <a:gd name="T14" fmla="*/ 17 w 17"/>
                  <a:gd name="T15" fmla="*/ 36 h 39"/>
                  <a:gd name="T16" fmla="*/ 4 w 17"/>
                  <a:gd name="T17" fmla="*/ 1 h 39"/>
                  <a:gd name="T18" fmla="*/ 4 w 17"/>
                  <a:gd name="T19" fmla="*/ 1 h 39"/>
                  <a:gd name="T20" fmla="*/ 3 w 17"/>
                  <a:gd name="T21" fmla="*/ 0 h 39"/>
                  <a:gd name="T22" fmla="*/ 2 w 17"/>
                  <a:gd name="T23" fmla="*/ 0 h 39"/>
                  <a:gd name="T24" fmla="*/ 2 w 17"/>
                  <a:gd name="T25" fmla="*/ 0 h 39"/>
                  <a:gd name="T26" fmla="*/ 0 w 17"/>
                  <a:gd name="T27" fmla="*/ 1 h 39"/>
                  <a:gd name="T28" fmla="*/ 0 w 17"/>
                  <a:gd name="T29" fmla="*/ 3 h 39"/>
                  <a:gd name="T30" fmla="*/ 0 w 17"/>
                  <a:gd name="T31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39">
                    <a:moveTo>
                      <a:pt x="0" y="3"/>
                    </a:moveTo>
                    <a:lnTo>
                      <a:pt x="13" y="38"/>
                    </a:lnTo>
                    <a:lnTo>
                      <a:pt x="13" y="38"/>
                    </a:lnTo>
                    <a:lnTo>
                      <a:pt x="14" y="39"/>
                    </a:lnTo>
                    <a:lnTo>
                      <a:pt x="15" y="39"/>
                    </a:lnTo>
                    <a:lnTo>
                      <a:pt x="15" y="39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9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8" name="Freeform 661">
                <a:extLst>
                  <a:ext uri="{FF2B5EF4-FFF2-40B4-BE49-F238E27FC236}">
                    <a16:creationId xmlns:a16="http://schemas.microsoft.com/office/drawing/2014/main" id="{AE4611CC-DA54-6646-A80B-3951161D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6301" y="4352792"/>
                <a:ext cx="74863" cy="69514"/>
              </a:xfrm>
              <a:custGeom>
                <a:avLst/>
                <a:gdLst>
                  <a:gd name="T0" fmla="*/ 4 w 14"/>
                  <a:gd name="T1" fmla="*/ 2 h 13"/>
                  <a:gd name="T2" fmla="*/ 4 w 14"/>
                  <a:gd name="T3" fmla="*/ 2 h 13"/>
                  <a:gd name="T4" fmla="*/ 7 w 14"/>
                  <a:gd name="T5" fmla="*/ 0 h 13"/>
                  <a:gd name="T6" fmla="*/ 10 w 14"/>
                  <a:gd name="T7" fmla="*/ 2 h 13"/>
                  <a:gd name="T8" fmla="*/ 12 w 14"/>
                  <a:gd name="T9" fmla="*/ 3 h 13"/>
                  <a:gd name="T10" fmla="*/ 12 w 14"/>
                  <a:gd name="T11" fmla="*/ 4 h 13"/>
                  <a:gd name="T12" fmla="*/ 12 w 14"/>
                  <a:gd name="T13" fmla="*/ 4 h 13"/>
                  <a:gd name="T14" fmla="*/ 14 w 14"/>
                  <a:gd name="T15" fmla="*/ 7 h 13"/>
                  <a:gd name="T16" fmla="*/ 12 w 14"/>
                  <a:gd name="T17" fmla="*/ 8 h 13"/>
                  <a:gd name="T18" fmla="*/ 11 w 14"/>
                  <a:gd name="T19" fmla="*/ 11 h 13"/>
                  <a:gd name="T20" fmla="*/ 8 w 14"/>
                  <a:gd name="T21" fmla="*/ 11 h 13"/>
                  <a:gd name="T22" fmla="*/ 8 w 14"/>
                  <a:gd name="T23" fmla="*/ 11 h 13"/>
                  <a:gd name="T24" fmla="*/ 6 w 14"/>
                  <a:gd name="T25" fmla="*/ 13 h 13"/>
                  <a:gd name="T26" fmla="*/ 3 w 14"/>
                  <a:gd name="T27" fmla="*/ 11 h 13"/>
                  <a:gd name="T28" fmla="*/ 2 w 14"/>
                  <a:gd name="T29" fmla="*/ 10 h 13"/>
                  <a:gd name="T30" fmla="*/ 0 w 14"/>
                  <a:gd name="T31" fmla="*/ 8 h 13"/>
                  <a:gd name="T32" fmla="*/ 0 w 14"/>
                  <a:gd name="T33" fmla="*/ 8 h 13"/>
                  <a:gd name="T34" fmla="*/ 0 w 14"/>
                  <a:gd name="T35" fmla="*/ 6 h 13"/>
                  <a:gd name="T36" fmla="*/ 2 w 14"/>
                  <a:gd name="T37" fmla="*/ 4 h 13"/>
                  <a:gd name="T38" fmla="*/ 3 w 14"/>
                  <a:gd name="T39" fmla="*/ 3 h 13"/>
                  <a:gd name="T40" fmla="*/ 4 w 14"/>
                  <a:gd name="T41" fmla="*/ 2 h 13"/>
                  <a:gd name="T42" fmla="*/ 4 w 14"/>
                  <a:gd name="T4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3">
                    <a:moveTo>
                      <a:pt x="4" y="2"/>
                    </a:moveTo>
                    <a:lnTo>
                      <a:pt x="4" y="2"/>
                    </a:lnTo>
                    <a:lnTo>
                      <a:pt x="7" y="0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4" y="7"/>
                    </a:lnTo>
                    <a:lnTo>
                      <a:pt x="12" y="8"/>
                    </a:lnTo>
                    <a:lnTo>
                      <a:pt x="11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39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9" name="Freeform 662">
                <a:extLst>
                  <a:ext uri="{FF2B5EF4-FFF2-40B4-BE49-F238E27FC236}">
                    <a16:creationId xmlns:a16="http://schemas.microsoft.com/office/drawing/2014/main" id="{1F03C8ED-12E6-0E4A-889B-413065DAC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751" y="4042653"/>
                <a:ext cx="1197783" cy="1122926"/>
              </a:xfrm>
              <a:custGeom>
                <a:avLst/>
                <a:gdLst>
                  <a:gd name="T0" fmla="*/ 223 w 224"/>
                  <a:gd name="T1" fmla="*/ 0 h 210"/>
                  <a:gd name="T2" fmla="*/ 0 w 224"/>
                  <a:gd name="T3" fmla="*/ 72 h 210"/>
                  <a:gd name="T4" fmla="*/ 0 w 224"/>
                  <a:gd name="T5" fmla="*/ 73 h 210"/>
                  <a:gd name="T6" fmla="*/ 47 w 224"/>
                  <a:gd name="T7" fmla="*/ 210 h 210"/>
                  <a:gd name="T8" fmla="*/ 49 w 224"/>
                  <a:gd name="T9" fmla="*/ 210 h 210"/>
                  <a:gd name="T10" fmla="*/ 50 w 224"/>
                  <a:gd name="T11" fmla="*/ 208 h 210"/>
                  <a:gd name="T12" fmla="*/ 224 w 224"/>
                  <a:gd name="T13" fmla="*/ 0 h 210"/>
                  <a:gd name="T14" fmla="*/ 223 w 224"/>
                  <a:gd name="T15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210">
                    <a:moveTo>
                      <a:pt x="223" y="0"/>
                    </a:moveTo>
                    <a:lnTo>
                      <a:pt x="0" y="72"/>
                    </a:lnTo>
                    <a:lnTo>
                      <a:pt x="0" y="73"/>
                    </a:lnTo>
                    <a:lnTo>
                      <a:pt x="47" y="210"/>
                    </a:lnTo>
                    <a:lnTo>
                      <a:pt x="49" y="210"/>
                    </a:lnTo>
                    <a:lnTo>
                      <a:pt x="50" y="208"/>
                    </a:lnTo>
                    <a:lnTo>
                      <a:pt x="224" y="0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37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0" name="Freeform 663">
                <a:extLst>
                  <a:ext uri="{FF2B5EF4-FFF2-40B4-BE49-F238E27FC236}">
                    <a16:creationId xmlns:a16="http://schemas.microsoft.com/office/drawing/2014/main" id="{08F5A394-497A-9742-A413-688713CCF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751" y="4042653"/>
                <a:ext cx="1197783" cy="1122926"/>
              </a:xfrm>
              <a:custGeom>
                <a:avLst/>
                <a:gdLst>
                  <a:gd name="T0" fmla="*/ 223 w 224"/>
                  <a:gd name="T1" fmla="*/ 0 h 210"/>
                  <a:gd name="T2" fmla="*/ 0 w 224"/>
                  <a:gd name="T3" fmla="*/ 72 h 210"/>
                  <a:gd name="T4" fmla="*/ 0 w 224"/>
                  <a:gd name="T5" fmla="*/ 73 h 210"/>
                  <a:gd name="T6" fmla="*/ 47 w 224"/>
                  <a:gd name="T7" fmla="*/ 210 h 210"/>
                  <a:gd name="T8" fmla="*/ 49 w 224"/>
                  <a:gd name="T9" fmla="*/ 210 h 210"/>
                  <a:gd name="T10" fmla="*/ 50 w 224"/>
                  <a:gd name="T11" fmla="*/ 208 h 210"/>
                  <a:gd name="T12" fmla="*/ 224 w 224"/>
                  <a:gd name="T13" fmla="*/ 0 h 210"/>
                  <a:gd name="T14" fmla="*/ 223 w 224"/>
                  <a:gd name="T15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210">
                    <a:moveTo>
                      <a:pt x="223" y="0"/>
                    </a:moveTo>
                    <a:lnTo>
                      <a:pt x="0" y="72"/>
                    </a:lnTo>
                    <a:lnTo>
                      <a:pt x="0" y="73"/>
                    </a:lnTo>
                    <a:lnTo>
                      <a:pt x="47" y="210"/>
                    </a:lnTo>
                    <a:lnTo>
                      <a:pt x="49" y="210"/>
                    </a:lnTo>
                    <a:lnTo>
                      <a:pt x="50" y="208"/>
                    </a:lnTo>
                    <a:lnTo>
                      <a:pt x="224" y="0"/>
                    </a:lnTo>
                    <a:lnTo>
                      <a:pt x="2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1" name="Freeform 664">
                <a:extLst>
                  <a:ext uri="{FF2B5EF4-FFF2-40B4-BE49-F238E27FC236}">
                    <a16:creationId xmlns:a16="http://schemas.microsoft.com/office/drawing/2014/main" id="{90DD5BE2-A5BB-9645-8957-78FFD7224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113" y="4042653"/>
                <a:ext cx="1181746" cy="1112230"/>
              </a:xfrm>
              <a:custGeom>
                <a:avLst/>
                <a:gdLst>
                  <a:gd name="T0" fmla="*/ 221 w 221"/>
                  <a:gd name="T1" fmla="*/ 137 h 208"/>
                  <a:gd name="T2" fmla="*/ 174 w 221"/>
                  <a:gd name="T3" fmla="*/ 0 h 208"/>
                  <a:gd name="T4" fmla="*/ 174 w 221"/>
                  <a:gd name="T5" fmla="*/ 0 h 208"/>
                  <a:gd name="T6" fmla="*/ 0 w 221"/>
                  <a:gd name="T7" fmla="*/ 208 h 208"/>
                  <a:gd name="T8" fmla="*/ 221 w 221"/>
                  <a:gd name="T9" fmla="*/ 138 h 208"/>
                  <a:gd name="T10" fmla="*/ 221 w 221"/>
                  <a:gd name="T11" fmla="*/ 13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8">
                    <a:moveTo>
                      <a:pt x="221" y="137"/>
                    </a:moveTo>
                    <a:lnTo>
                      <a:pt x="174" y="0"/>
                    </a:lnTo>
                    <a:lnTo>
                      <a:pt x="174" y="0"/>
                    </a:lnTo>
                    <a:lnTo>
                      <a:pt x="0" y="208"/>
                    </a:lnTo>
                    <a:lnTo>
                      <a:pt x="221" y="138"/>
                    </a:lnTo>
                    <a:lnTo>
                      <a:pt x="221" y="137"/>
                    </a:ln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2" name="Freeform 665">
                <a:extLst>
                  <a:ext uri="{FF2B5EF4-FFF2-40B4-BE49-F238E27FC236}">
                    <a16:creationId xmlns:a16="http://schemas.microsoft.com/office/drawing/2014/main" id="{C34F9A3B-7627-BC4E-B398-FDB2AA239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113" y="4042653"/>
                <a:ext cx="1181746" cy="1112230"/>
              </a:xfrm>
              <a:custGeom>
                <a:avLst/>
                <a:gdLst>
                  <a:gd name="T0" fmla="*/ 221 w 221"/>
                  <a:gd name="T1" fmla="*/ 137 h 208"/>
                  <a:gd name="T2" fmla="*/ 174 w 221"/>
                  <a:gd name="T3" fmla="*/ 0 h 208"/>
                  <a:gd name="T4" fmla="*/ 174 w 221"/>
                  <a:gd name="T5" fmla="*/ 0 h 208"/>
                  <a:gd name="T6" fmla="*/ 0 w 221"/>
                  <a:gd name="T7" fmla="*/ 208 h 208"/>
                  <a:gd name="T8" fmla="*/ 221 w 221"/>
                  <a:gd name="T9" fmla="*/ 138 h 208"/>
                  <a:gd name="T10" fmla="*/ 221 w 221"/>
                  <a:gd name="T11" fmla="*/ 13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8">
                    <a:moveTo>
                      <a:pt x="221" y="137"/>
                    </a:moveTo>
                    <a:lnTo>
                      <a:pt x="174" y="0"/>
                    </a:lnTo>
                    <a:lnTo>
                      <a:pt x="174" y="0"/>
                    </a:lnTo>
                    <a:lnTo>
                      <a:pt x="0" y="208"/>
                    </a:lnTo>
                    <a:lnTo>
                      <a:pt x="221" y="138"/>
                    </a:lnTo>
                    <a:lnTo>
                      <a:pt x="221" y="1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3" name="Freeform 668">
                <a:extLst>
                  <a:ext uri="{FF2B5EF4-FFF2-40B4-BE49-F238E27FC236}">
                    <a16:creationId xmlns:a16="http://schemas.microsoft.com/office/drawing/2014/main" id="{1D5451FC-F349-E445-9C29-8035D1027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3236" y="5047936"/>
                <a:ext cx="21388" cy="37432"/>
              </a:xfrm>
              <a:custGeom>
                <a:avLst/>
                <a:gdLst>
                  <a:gd name="T0" fmla="*/ 1 w 4"/>
                  <a:gd name="T1" fmla="*/ 0 h 7"/>
                  <a:gd name="T2" fmla="*/ 0 w 4"/>
                  <a:gd name="T3" fmla="*/ 1 h 7"/>
                  <a:gd name="T4" fmla="*/ 4 w 4"/>
                  <a:gd name="T5" fmla="*/ 7 h 7"/>
                  <a:gd name="T6" fmla="*/ 1 w 4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1" y="0"/>
                    </a:moveTo>
                    <a:lnTo>
                      <a:pt x="0" y="1"/>
                    </a:lnTo>
                    <a:lnTo>
                      <a:pt x="4" y="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4" name="Freeform 672">
                <a:extLst>
                  <a:ext uri="{FF2B5EF4-FFF2-40B4-BE49-F238E27FC236}">
                    <a16:creationId xmlns:a16="http://schemas.microsoft.com/office/drawing/2014/main" id="{E777D6C1-2FDF-4540-B965-FD237EF01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8583" y="5010500"/>
                <a:ext cx="700491" cy="267363"/>
              </a:xfrm>
              <a:custGeom>
                <a:avLst/>
                <a:gdLst>
                  <a:gd name="T0" fmla="*/ 24 w 131"/>
                  <a:gd name="T1" fmla="*/ 0 h 50"/>
                  <a:gd name="T2" fmla="*/ 0 w 131"/>
                  <a:gd name="T3" fmla="*/ 7 h 50"/>
                  <a:gd name="T4" fmla="*/ 3 w 131"/>
                  <a:gd name="T5" fmla="*/ 14 h 50"/>
                  <a:gd name="T6" fmla="*/ 4 w 131"/>
                  <a:gd name="T7" fmla="*/ 16 h 50"/>
                  <a:gd name="T8" fmla="*/ 17 w 131"/>
                  <a:gd name="T9" fmla="*/ 31 h 50"/>
                  <a:gd name="T10" fmla="*/ 76 w 131"/>
                  <a:gd name="T11" fmla="*/ 50 h 50"/>
                  <a:gd name="T12" fmla="*/ 131 w 131"/>
                  <a:gd name="T13" fmla="*/ 31 h 50"/>
                  <a:gd name="T14" fmla="*/ 109 w 131"/>
                  <a:gd name="T15" fmla="*/ 26 h 50"/>
                  <a:gd name="T16" fmla="*/ 80 w 131"/>
                  <a:gd name="T17" fmla="*/ 35 h 50"/>
                  <a:gd name="T18" fmla="*/ 80 w 131"/>
                  <a:gd name="T19" fmla="*/ 35 h 50"/>
                  <a:gd name="T20" fmla="*/ 73 w 131"/>
                  <a:gd name="T21" fmla="*/ 37 h 50"/>
                  <a:gd name="T22" fmla="*/ 65 w 131"/>
                  <a:gd name="T23" fmla="*/ 37 h 50"/>
                  <a:gd name="T24" fmla="*/ 65 w 131"/>
                  <a:gd name="T25" fmla="*/ 37 h 50"/>
                  <a:gd name="T26" fmla="*/ 54 w 131"/>
                  <a:gd name="T27" fmla="*/ 35 h 50"/>
                  <a:gd name="T28" fmla="*/ 49 w 131"/>
                  <a:gd name="T29" fmla="*/ 34 h 50"/>
                  <a:gd name="T30" fmla="*/ 43 w 131"/>
                  <a:gd name="T31" fmla="*/ 31 h 50"/>
                  <a:gd name="T32" fmla="*/ 38 w 131"/>
                  <a:gd name="T33" fmla="*/ 27 h 50"/>
                  <a:gd name="T34" fmla="*/ 35 w 131"/>
                  <a:gd name="T35" fmla="*/ 23 h 50"/>
                  <a:gd name="T36" fmla="*/ 31 w 131"/>
                  <a:gd name="T37" fmla="*/ 19 h 50"/>
                  <a:gd name="T38" fmla="*/ 30 w 131"/>
                  <a:gd name="T39" fmla="*/ 14 h 50"/>
                  <a:gd name="T40" fmla="*/ 24 w 131"/>
                  <a:gd name="T4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50">
                    <a:moveTo>
                      <a:pt x="24" y="0"/>
                    </a:moveTo>
                    <a:lnTo>
                      <a:pt x="0" y="7"/>
                    </a:lnTo>
                    <a:lnTo>
                      <a:pt x="3" y="14"/>
                    </a:lnTo>
                    <a:lnTo>
                      <a:pt x="4" y="16"/>
                    </a:lnTo>
                    <a:lnTo>
                      <a:pt x="17" y="31"/>
                    </a:lnTo>
                    <a:lnTo>
                      <a:pt x="76" y="50"/>
                    </a:lnTo>
                    <a:lnTo>
                      <a:pt x="131" y="31"/>
                    </a:lnTo>
                    <a:lnTo>
                      <a:pt x="109" y="26"/>
                    </a:lnTo>
                    <a:lnTo>
                      <a:pt x="80" y="35"/>
                    </a:lnTo>
                    <a:lnTo>
                      <a:pt x="80" y="35"/>
                    </a:lnTo>
                    <a:lnTo>
                      <a:pt x="73" y="37"/>
                    </a:lnTo>
                    <a:lnTo>
                      <a:pt x="65" y="37"/>
                    </a:lnTo>
                    <a:lnTo>
                      <a:pt x="65" y="37"/>
                    </a:lnTo>
                    <a:lnTo>
                      <a:pt x="54" y="35"/>
                    </a:lnTo>
                    <a:lnTo>
                      <a:pt x="49" y="34"/>
                    </a:lnTo>
                    <a:lnTo>
                      <a:pt x="43" y="31"/>
                    </a:lnTo>
                    <a:lnTo>
                      <a:pt x="38" y="27"/>
                    </a:lnTo>
                    <a:lnTo>
                      <a:pt x="35" y="23"/>
                    </a:lnTo>
                    <a:lnTo>
                      <a:pt x="31" y="19"/>
                    </a:lnTo>
                    <a:lnTo>
                      <a:pt x="30" y="14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5" name="Freeform 673">
                <a:extLst>
                  <a:ext uri="{FF2B5EF4-FFF2-40B4-BE49-F238E27FC236}">
                    <a16:creationId xmlns:a16="http://schemas.microsoft.com/office/drawing/2014/main" id="{BBD0D1FF-6BD4-184B-8FE1-A5CF3CAC1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6920" y="5010500"/>
                <a:ext cx="454519" cy="197851"/>
              </a:xfrm>
              <a:custGeom>
                <a:avLst/>
                <a:gdLst>
                  <a:gd name="T0" fmla="*/ 3 w 85"/>
                  <a:gd name="T1" fmla="*/ 0 h 37"/>
                  <a:gd name="T2" fmla="*/ 0 w 85"/>
                  <a:gd name="T3" fmla="*/ 0 h 37"/>
                  <a:gd name="T4" fmla="*/ 6 w 85"/>
                  <a:gd name="T5" fmla="*/ 14 h 37"/>
                  <a:gd name="T6" fmla="*/ 6 w 85"/>
                  <a:gd name="T7" fmla="*/ 14 h 37"/>
                  <a:gd name="T8" fmla="*/ 7 w 85"/>
                  <a:gd name="T9" fmla="*/ 19 h 37"/>
                  <a:gd name="T10" fmla="*/ 11 w 85"/>
                  <a:gd name="T11" fmla="*/ 23 h 37"/>
                  <a:gd name="T12" fmla="*/ 14 w 85"/>
                  <a:gd name="T13" fmla="*/ 27 h 37"/>
                  <a:gd name="T14" fmla="*/ 19 w 85"/>
                  <a:gd name="T15" fmla="*/ 31 h 37"/>
                  <a:gd name="T16" fmla="*/ 25 w 85"/>
                  <a:gd name="T17" fmla="*/ 34 h 37"/>
                  <a:gd name="T18" fmla="*/ 30 w 85"/>
                  <a:gd name="T19" fmla="*/ 35 h 37"/>
                  <a:gd name="T20" fmla="*/ 41 w 85"/>
                  <a:gd name="T21" fmla="*/ 37 h 37"/>
                  <a:gd name="T22" fmla="*/ 41 w 85"/>
                  <a:gd name="T23" fmla="*/ 37 h 37"/>
                  <a:gd name="T24" fmla="*/ 49 w 85"/>
                  <a:gd name="T25" fmla="*/ 37 h 37"/>
                  <a:gd name="T26" fmla="*/ 56 w 85"/>
                  <a:gd name="T27" fmla="*/ 35 h 37"/>
                  <a:gd name="T28" fmla="*/ 85 w 85"/>
                  <a:gd name="T29" fmla="*/ 26 h 37"/>
                  <a:gd name="T30" fmla="*/ 65 w 85"/>
                  <a:gd name="T31" fmla="*/ 19 h 37"/>
                  <a:gd name="T32" fmla="*/ 38 w 85"/>
                  <a:gd name="T33" fmla="*/ 27 h 37"/>
                  <a:gd name="T34" fmla="*/ 37 w 85"/>
                  <a:gd name="T35" fmla="*/ 29 h 37"/>
                  <a:gd name="T36" fmla="*/ 35 w 85"/>
                  <a:gd name="T37" fmla="*/ 29 h 37"/>
                  <a:gd name="T38" fmla="*/ 29 w 85"/>
                  <a:gd name="T39" fmla="*/ 7 h 37"/>
                  <a:gd name="T40" fmla="*/ 3 w 85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37">
                    <a:moveTo>
                      <a:pt x="3" y="0"/>
                    </a:move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7" y="19"/>
                    </a:lnTo>
                    <a:lnTo>
                      <a:pt x="11" y="23"/>
                    </a:lnTo>
                    <a:lnTo>
                      <a:pt x="14" y="27"/>
                    </a:lnTo>
                    <a:lnTo>
                      <a:pt x="19" y="31"/>
                    </a:lnTo>
                    <a:lnTo>
                      <a:pt x="25" y="34"/>
                    </a:lnTo>
                    <a:lnTo>
                      <a:pt x="30" y="35"/>
                    </a:lnTo>
                    <a:lnTo>
                      <a:pt x="41" y="37"/>
                    </a:lnTo>
                    <a:lnTo>
                      <a:pt x="41" y="37"/>
                    </a:lnTo>
                    <a:lnTo>
                      <a:pt x="49" y="37"/>
                    </a:lnTo>
                    <a:lnTo>
                      <a:pt x="56" y="35"/>
                    </a:lnTo>
                    <a:lnTo>
                      <a:pt x="85" y="26"/>
                    </a:lnTo>
                    <a:lnTo>
                      <a:pt x="65" y="19"/>
                    </a:lnTo>
                    <a:lnTo>
                      <a:pt x="38" y="27"/>
                    </a:lnTo>
                    <a:lnTo>
                      <a:pt x="37" y="29"/>
                    </a:lnTo>
                    <a:lnTo>
                      <a:pt x="35" y="29"/>
                    </a:lnTo>
                    <a:lnTo>
                      <a:pt x="29" y="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1C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6" name="Freeform 674">
                <a:extLst>
                  <a:ext uri="{FF2B5EF4-FFF2-40B4-BE49-F238E27FC236}">
                    <a16:creationId xmlns:a16="http://schemas.microsoft.com/office/drawing/2014/main" id="{9D33F120-E310-FF41-8BC6-E09D5FB89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6920" y="5010500"/>
                <a:ext cx="454519" cy="197851"/>
              </a:xfrm>
              <a:custGeom>
                <a:avLst/>
                <a:gdLst>
                  <a:gd name="T0" fmla="*/ 3 w 85"/>
                  <a:gd name="T1" fmla="*/ 0 h 37"/>
                  <a:gd name="T2" fmla="*/ 0 w 85"/>
                  <a:gd name="T3" fmla="*/ 0 h 37"/>
                  <a:gd name="T4" fmla="*/ 6 w 85"/>
                  <a:gd name="T5" fmla="*/ 14 h 37"/>
                  <a:gd name="T6" fmla="*/ 6 w 85"/>
                  <a:gd name="T7" fmla="*/ 14 h 37"/>
                  <a:gd name="T8" fmla="*/ 7 w 85"/>
                  <a:gd name="T9" fmla="*/ 19 h 37"/>
                  <a:gd name="T10" fmla="*/ 11 w 85"/>
                  <a:gd name="T11" fmla="*/ 23 h 37"/>
                  <a:gd name="T12" fmla="*/ 14 w 85"/>
                  <a:gd name="T13" fmla="*/ 27 h 37"/>
                  <a:gd name="T14" fmla="*/ 19 w 85"/>
                  <a:gd name="T15" fmla="*/ 31 h 37"/>
                  <a:gd name="T16" fmla="*/ 25 w 85"/>
                  <a:gd name="T17" fmla="*/ 34 h 37"/>
                  <a:gd name="T18" fmla="*/ 30 w 85"/>
                  <a:gd name="T19" fmla="*/ 35 h 37"/>
                  <a:gd name="T20" fmla="*/ 41 w 85"/>
                  <a:gd name="T21" fmla="*/ 37 h 37"/>
                  <a:gd name="T22" fmla="*/ 41 w 85"/>
                  <a:gd name="T23" fmla="*/ 37 h 37"/>
                  <a:gd name="T24" fmla="*/ 49 w 85"/>
                  <a:gd name="T25" fmla="*/ 37 h 37"/>
                  <a:gd name="T26" fmla="*/ 56 w 85"/>
                  <a:gd name="T27" fmla="*/ 35 h 37"/>
                  <a:gd name="T28" fmla="*/ 85 w 85"/>
                  <a:gd name="T29" fmla="*/ 26 h 37"/>
                  <a:gd name="T30" fmla="*/ 65 w 85"/>
                  <a:gd name="T31" fmla="*/ 19 h 37"/>
                  <a:gd name="T32" fmla="*/ 38 w 85"/>
                  <a:gd name="T33" fmla="*/ 27 h 37"/>
                  <a:gd name="T34" fmla="*/ 37 w 85"/>
                  <a:gd name="T35" fmla="*/ 29 h 37"/>
                  <a:gd name="T36" fmla="*/ 35 w 85"/>
                  <a:gd name="T37" fmla="*/ 29 h 37"/>
                  <a:gd name="T38" fmla="*/ 29 w 85"/>
                  <a:gd name="T39" fmla="*/ 7 h 37"/>
                  <a:gd name="T40" fmla="*/ 3 w 85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37">
                    <a:moveTo>
                      <a:pt x="3" y="0"/>
                    </a:move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7" y="19"/>
                    </a:lnTo>
                    <a:lnTo>
                      <a:pt x="11" y="23"/>
                    </a:lnTo>
                    <a:lnTo>
                      <a:pt x="14" y="27"/>
                    </a:lnTo>
                    <a:lnTo>
                      <a:pt x="19" y="31"/>
                    </a:lnTo>
                    <a:lnTo>
                      <a:pt x="25" y="34"/>
                    </a:lnTo>
                    <a:lnTo>
                      <a:pt x="30" y="35"/>
                    </a:lnTo>
                    <a:lnTo>
                      <a:pt x="41" y="37"/>
                    </a:lnTo>
                    <a:lnTo>
                      <a:pt x="41" y="37"/>
                    </a:lnTo>
                    <a:lnTo>
                      <a:pt x="49" y="37"/>
                    </a:lnTo>
                    <a:lnTo>
                      <a:pt x="56" y="35"/>
                    </a:lnTo>
                    <a:lnTo>
                      <a:pt x="85" y="26"/>
                    </a:lnTo>
                    <a:lnTo>
                      <a:pt x="65" y="19"/>
                    </a:lnTo>
                    <a:lnTo>
                      <a:pt x="38" y="27"/>
                    </a:lnTo>
                    <a:lnTo>
                      <a:pt x="37" y="29"/>
                    </a:lnTo>
                    <a:lnTo>
                      <a:pt x="35" y="29"/>
                    </a:lnTo>
                    <a:lnTo>
                      <a:pt x="29" y="7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7" name="Freeform 675">
                <a:extLst>
                  <a:ext uri="{FF2B5EF4-FFF2-40B4-BE49-F238E27FC236}">
                    <a16:creationId xmlns:a16="http://schemas.microsoft.com/office/drawing/2014/main" id="{F5C0A7EF-8F20-EE42-9656-0DF28CDEF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1987" y="5047936"/>
                <a:ext cx="112293" cy="117640"/>
              </a:xfrm>
              <a:custGeom>
                <a:avLst/>
                <a:gdLst>
                  <a:gd name="T0" fmla="*/ 0 w 21"/>
                  <a:gd name="T1" fmla="*/ 0 h 22"/>
                  <a:gd name="T2" fmla="*/ 6 w 21"/>
                  <a:gd name="T3" fmla="*/ 22 h 22"/>
                  <a:gd name="T4" fmla="*/ 8 w 21"/>
                  <a:gd name="T5" fmla="*/ 22 h 22"/>
                  <a:gd name="T6" fmla="*/ 9 w 21"/>
                  <a:gd name="T7" fmla="*/ 20 h 22"/>
                  <a:gd name="T8" fmla="*/ 21 w 21"/>
                  <a:gd name="T9" fmla="*/ 7 h 22"/>
                  <a:gd name="T10" fmla="*/ 0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0" y="0"/>
                    </a:moveTo>
                    <a:lnTo>
                      <a:pt x="6" y="22"/>
                    </a:lnTo>
                    <a:lnTo>
                      <a:pt x="8" y="22"/>
                    </a:lnTo>
                    <a:lnTo>
                      <a:pt x="9" y="20"/>
                    </a:lnTo>
                    <a:lnTo>
                      <a:pt x="2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3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8" name="Freeform 676">
                <a:extLst>
                  <a:ext uri="{FF2B5EF4-FFF2-40B4-BE49-F238E27FC236}">
                    <a16:creationId xmlns:a16="http://schemas.microsoft.com/office/drawing/2014/main" id="{338E2D9D-E58D-DA49-B594-1352F6F6C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1987" y="5047936"/>
                <a:ext cx="112293" cy="117640"/>
              </a:xfrm>
              <a:custGeom>
                <a:avLst/>
                <a:gdLst>
                  <a:gd name="T0" fmla="*/ 0 w 21"/>
                  <a:gd name="T1" fmla="*/ 0 h 22"/>
                  <a:gd name="T2" fmla="*/ 6 w 21"/>
                  <a:gd name="T3" fmla="*/ 22 h 22"/>
                  <a:gd name="T4" fmla="*/ 8 w 21"/>
                  <a:gd name="T5" fmla="*/ 22 h 22"/>
                  <a:gd name="T6" fmla="*/ 9 w 21"/>
                  <a:gd name="T7" fmla="*/ 20 h 22"/>
                  <a:gd name="T8" fmla="*/ 21 w 21"/>
                  <a:gd name="T9" fmla="*/ 7 h 22"/>
                  <a:gd name="T10" fmla="*/ 0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0" y="0"/>
                    </a:moveTo>
                    <a:lnTo>
                      <a:pt x="6" y="22"/>
                    </a:lnTo>
                    <a:lnTo>
                      <a:pt x="8" y="22"/>
                    </a:lnTo>
                    <a:lnTo>
                      <a:pt x="9" y="20"/>
                    </a:lnTo>
                    <a:lnTo>
                      <a:pt x="21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9" name="Freeform 677">
                <a:extLst>
                  <a:ext uri="{FF2B5EF4-FFF2-40B4-BE49-F238E27FC236}">
                    <a16:creationId xmlns:a16="http://schemas.microsoft.com/office/drawing/2014/main" id="{AF9A3F52-4BFD-6841-9228-29D314875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113" y="5085364"/>
                <a:ext cx="144378" cy="69514"/>
              </a:xfrm>
              <a:custGeom>
                <a:avLst/>
                <a:gdLst>
                  <a:gd name="T0" fmla="*/ 12 w 27"/>
                  <a:gd name="T1" fmla="*/ 0 h 13"/>
                  <a:gd name="T2" fmla="*/ 0 w 27"/>
                  <a:gd name="T3" fmla="*/ 13 h 13"/>
                  <a:gd name="T4" fmla="*/ 27 w 27"/>
                  <a:gd name="T5" fmla="*/ 5 h 13"/>
                  <a:gd name="T6" fmla="*/ 12 w 2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3">
                    <a:moveTo>
                      <a:pt x="12" y="0"/>
                    </a:moveTo>
                    <a:lnTo>
                      <a:pt x="0" y="13"/>
                    </a:lnTo>
                    <a:lnTo>
                      <a:pt x="27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44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0" name="Freeform 678">
                <a:extLst>
                  <a:ext uri="{FF2B5EF4-FFF2-40B4-BE49-F238E27FC236}">
                    <a16:creationId xmlns:a16="http://schemas.microsoft.com/office/drawing/2014/main" id="{8641CD7E-781E-DF4B-9D96-0F001E2D3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113" y="5085364"/>
                <a:ext cx="144378" cy="69514"/>
              </a:xfrm>
              <a:custGeom>
                <a:avLst/>
                <a:gdLst>
                  <a:gd name="T0" fmla="*/ 12 w 27"/>
                  <a:gd name="T1" fmla="*/ 0 h 13"/>
                  <a:gd name="T2" fmla="*/ 0 w 27"/>
                  <a:gd name="T3" fmla="*/ 13 h 13"/>
                  <a:gd name="T4" fmla="*/ 27 w 27"/>
                  <a:gd name="T5" fmla="*/ 5 h 13"/>
                  <a:gd name="T6" fmla="*/ 12 w 2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3">
                    <a:moveTo>
                      <a:pt x="12" y="0"/>
                    </a:moveTo>
                    <a:lnTo>
                      <a:pt x="0" y="13"/>
                    </a:lnTo>
                    <a:lnTo>
                      <a:pt x="27" y="5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3" name="组 236">
            <a:extLst>
              <a:ext uri="{FF2B5EF4-FFF2-40B4-BE49-F238E27FC236}">
                <a16:creationId xmlns:a16="http://schemas.microsoft.com/office/drawing/2014/main" id="{11947156-CCCE-E34D-9566-1307FE80716A}"/>
              </a:ext>
            </a:extLst>
          </p:cNvPr>
          <p:cNvGrpSpPr/>
          <p:nvPr/>
        </p:nvGrpSpPr>
        <p:grpSpPr>
          <a:xfrm rot="21073861">
            <a:off x="4571575" y="2268803"/>
            <a:ext cx="777801" cy="1009497"/>
            <a:chOff x="8455721" y="2198250"/>
            <a:chExt cx="583351" cy="757122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4" name="Freeform 218">
              <a:extLst>
                <a:ext uri="{FF2B5EF4-FFF2-40B4-BE49-F238E27FC236}">
                  <a16:creationId xmlns:a16="http://schemas.microsoft.com/office/drawing/2014/main" id="{10993C0E-C0DA-2445-8990-D87996344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47" y="2645077"/>
              <a:ext cx="413725" cy="310295"/>
            </a:xfrm>
            <a:custGeom>
              <a:avLst/>
              <a:gdLst>
                <a:gd name="T0" fmla="*/ 77 w 100"/>
                <a:gd name="T1" fmla="*/ 0 h 75"/>
                <a:gd name="T2" fmla="*/ 65 w 100"/>
                <a:gd name="T3" fmla="*/ 2 h 75"/>
                <a:gd name="T4" fmla="*/ 30 w 100"/>
                <a:gd name="T5" fmla="*/ 21 h 75"/>
                <a:gd name="T6" fmla="*/ 29 w 100"/>
                <a:gd name="T7" fmla="*/ 24 h 75"/>
                <a:gd name="T8" fmla="*/ 31 w 100"/>
                <a:gd name="T9" fmla="*/ 25 h 75"/>
                <a:gd name="T10" fmla="*/ 31 w 100"/>
                <a:gd name="T11" fmla="*/ 25 h 75"/>
                <a:gd name="T12" fmla="*/ 68 w 100"/>
                <a:gd name="T13" fmla="*/ 6 h 75"/>
                <a:gd name="T14" fmla="*/ 77 w 100"/>
                <a:gd name="T15" fmla="*/ 5 h 75"/>
                <a:gd name="T16" fmla="*/ 81 w 100"/>
                <a:gd name="T17" fmla="*/ 5 h 75"/>
                <a:gd name="T18" fmla="*/ 88 w 100"/>
                <a:gd name="T19" fmla="*/ 9 h 75"/>
                <a:gd name="T20" fmla="*/ 94 w 100"/>
                <a:gd name="T21" fmla="*/ 15 h 75"/>
                <a:gd name="T22" fmla="*/ 94 w 100"/>
                <a:gd name="T23" fmla="*/ 28 h 75"/>
                <a:gd name="T24" fmla="*/ 91 w 100"/>
                <a:gd name="T25" fmla="*/ 33 h 75"/>
                <a:gd name="T26" fmla="*/ 25 w 100"/>
                <a:gd name="T27" fmla="*/ 69 h 75"/>
                <a:gd name="T28" fmla="*/ 22 w 100"/>
                <a:gd name="T29" fmla="*/ 70 h 75"/>
                <a:gd name="T30" fmla="*/ 18 w 100"/>
                <a:gd name="T31" fmla="*/ 71 h 75"/>
                <a:gd name="T32" fmla="*/ 11 w 100"/>
                <a:gd name="T33" fmla="*/ 69 h 75"/>
                <a:gd name="T34" fmla="*/ 6 w 100"/>
                <a:gd name="T35" fmla="*/ 63 h 75"/>
                <a:gd name="T36" fmla="*/ 4 w 100"/>
                <a:gd name="T37" fmla="*/ 59 h 75"/>
                <a:gd name="T38" fmla="*/ 9 w 100"/>
                <a:gd name="T39" fmla="*/ 48 h 75"/>
                <a:gd name="T40" fmla="*/ 65 w 100"/>
                <a:gd name="T41" fmla="*/ 19 h 75"/>
                <a:gd name="T42" fmla="*/ 69 w 100"/>
                <a:gd name="T43" fmla="*/ 17 h 75"/>
                <a:gd name="T44" fmla="*/ 72 w 100"/>
                <a:gd name="T45" fmla="*/ 17 h 75"/>
                <a:gd name="T46" fmla="*/ 75 w 100"/>
                <a:gd name="T47" fmla="*/ 19 h 75"/>
                <a:gd name="T48" fmla="*/ 77 w 100"/>
                <a:gd name="T49" fmla="*/ 21 h 75"/>
                <a:gd name="T50" fmla="*/ 79 w 100"/>
                <a:gd name="T51" fmla="*/ 28 h 75"/>
                <a:gd name="T52" fmla="*/ 76 w 100"/>
                <a:gd name="T53" fmla="*/ 32 h 75"/>
                <a:gd name="T54" fmla="*/ 23 w 100"/>
                <a:gd name="T55" fmla="*/ 59 h 75"/>
                <a:gd name="T56" fmla="*/ 23 w 100"/>
                <a:gd name="T57" fmla="*/ 60 h 75"/>
                <a:gd name="T58" fmla="*/ 23 w 100"/>
                <a:gd name="T59" fmla="*/ 63 h 75"/>
                <a:gd name="T60" fmla="*/ 25 w 100"/>
                <a:gd name="T61" fmla="*/ 63 h 75"/>
                <a:gd name="T62" fmla="*/ 76 w 100"/>
                <a:gd name="T63" fmla="*/ 38 h 75"/>
                <a:gd name="T64" fmla="*/ 80 w 100"/>
                <a:gd name="T65" fmla="*/ 35 h 75"/>
                <a:gd name="T66" fmla="*/ 83 w 100"/>
                <a:gd name="T67" fmla="*/ 29 h 75"/>
                <a:gd name="T68" fmla="*/ 81 w 100"/>
                <a:gd name="T69" fmla="*/ 20 h 75"/>
                <a:gd name="T70" fmla="*/ 79 w 100"/>
                <a:gd name="T71" fmla="*/ 16 h 75"/>
                <a:gd name="T72" fmla="*/ 73 w 100"/>
                <a:gd name="T73" fmla="*/ 13 h 75"/>
                <a:gd name="T74" fmla="*/ 69 w 100"/>
                <a:gd name="T75" fmla="*/ 13 h 75"/>
                <a:gd name="T76" fmla="*/ 63 w 100"/>
                <a:gd name="T77" fmla="*/ 15 h 75"/>
                <a:gd name="T78" fmla="*/ 10 w 100"/>
                <a:gd name="T79" fmla="*/ 42 h 75"/>
                <a:gd name="T80" fmla="*/ 0 w 100"/>
                <a:gd name="T81" fmla="*/ 52 h 75"/>
                <a:gd name="T82" fmla="*/ 2 w 100"/>
                <a:gd name="T83" fmla="*/ 66 h 75"/>
                <a:gd name="T84" fmla="*/ 4 w 100"/>
                <a:gd name="T85" fmla="*/ 70 h 75"/>
                <a:gd name="T86" fmla="*/ 14 w 100"/>
                <a:gd name="T87" fmla="*/ 75 h 75"/>
                <a:gd name="T88" fmla="*/ 18 w 100"/>
                <a:gd name="T89" fmla="*/ 75 h 75"/>
                <a:gd name="T90" fmla="*/ 23 w 100"/>
                <a:gd name="T91" fmla="*/ 74 h 75"/>
                <a:gd name="T92" fmla="*/ 87 w 100"/>
                <a:gd name="T93" fmla="*/ 43 h 75"/>
                <a:gd name="T94" fmla="*/ 91 w 100"/>
                <a:gd name="T95" fmla="*/ 40 h 75"/>
                <a:gd name="T96" fmla="*/ 96 w 100"/>
                <a:gd name="T97" fmla="*/ 33 h 75"/>
                <a:gd name="T98" fmla="*/ 99 w 100"/>
                <a:gd name="T99" fmla="*/ 29 h 75"/>
                <a:gd name="T100" fmla="*/ 100 w 100"/>
                <a:gd name="T101" fmla="*/ 20 h 75"/>
                <a:gd name="T102" fmla="*/ 98 w 100"/>
                <a:gd name="T103" fmla="*/ 12 h 75"/>
                <a:gd name="T104" fmla="*/ 95 w 100"/>
                <a:gd name="T105" fmla="*/ 8 h 75"/>
                <a:gd name="T106" fmla="*/ 88 w 100"/>
                <a:gd name="T107" fmla="*/ 2 h 75"/>
                <a:gd name="T108" fmla="*/ 84 w 100"/>
                <a:gd name="T10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0" h="75">
                  <a:moveTo>
                    <a:pt x="77" y="0"/>
                  </a:moveTo>
                  <a:lnTo>
                    <a:pt x="77" y="0"/>
                  </a:lnTo>
                  <a:lnTo>
                    <a:pt x="71" y="1"/>
                  </a:lnTo>
                  <a:lnTo>
                    <a:pt x="65" y="2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29" y="23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2" y="5"/>
                  </a:lnTo>
                  <a:lnTo>
                    <a:pt x="77" y="5"/>
                  </a:lnTo>
                  <a:lnTo>
                    <a:pt x="77" y="5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8" y="9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5" y="21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91" y="33"/>
                  </a:lnTo>
                  <a:lnTo>
                    <a:pt x="85" y="39"/>
                  </a:lnTo>
                  <a:lnTo>
                    <a:pt x="25" y="69"/>
                  </a:lnTo>
                  <a:lnTo>
                    <a:pt x="25" y="69"/>
                  </a:lnTo>
                  <a:lnTo>
                    <a:pt x="22" y="70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0"/>
                  </a:lnTo>
                  <a:lnTo>
                    <a:pt x="11" y="69"/>
                  </a:lnTo>
                  <a:lnTo>
                    <a:pt x="9" y="67"/>
                  </a:lnTo>
                  <a:lnTo>
                    <a:pt x="6" y="63"/>
                  </a:lnTo>
                  <a:lnTo>
                    <a:pt x="6" y="63"/>
                  </a:lnTo>
                  <a:lnTo>
                    <a:pt x="4" y="59"/>
                  </a:lnTo>
                  <a:lnTo>
                    <a:pt x="6" y="54"/>
                  </a:lnTo>
                  <a:lnTo>
                    <a:pt x="9" y="48"/>
                  </a:lnTo>
                  <a:lnTo>
                    <a:pt x="13" y="46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75" y="19"/>
                  </a:lnTo>
                  <a:lnTo>
                    <a:pt x="77" y="21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6" y="32"/>
                  </a:lnTo>
                  <a:lnTo>
                    <a:pt x="73" y="33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3" y="60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26" y="63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80" y="35"/>
                  </a:lnTo>
                  <a:lnTo>
                    <a:pt x="83" y="29"/>
                  </a:lnTo>
                  <a:lnTo>
                    <a:pt x="83" y="29"/>
                  </a:lnTo>
                  <a:lnTo>
                    <a:pt x="83" y="24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79" y="16"/>
                  </a:lnTo>
                  <a:lnTo>
                    <a:pt x="73" y="13"/>
                  </a:lnTo>
                  <a:lnTo>
                    <a:pt x="73" y="13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67" y="13"/>
                  </a:lnTo>
                  <a:lnTo>
                    <a:pt x="63" y="15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4" y="46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4" y="70"/>
                  </a:lnTo>
                  <a:lnTo>
                    <a:pt x="9" y="73"/>
                  </a:lnTo>
                  <a:lnTo>
                    <a:pt x="14" y="75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7" y="7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91" y="40"/>
                  </a:lnTo>
                  <a:lnTo>
                    <a:pt x="94" y="36"/>
                  </a:lnTo>
                  <a:lnTo>
                    <a:pt x="96" y="33"/>
                  </a:lnTo>
                  <a:lnTo>
                    <a:pt x="99" y="29"/>
                  </a:lnTo>
                  <a:lnTo>
                    <a:pt x="99" y="29"/>
                  </a:lnTo>
                  <a:lnTo>
                    <a:pt x="99" y="24"/>
                  </a:lnTo>
                  <a:lnTo>
                    <a:pt x="100" y="20"/>
                  </a:lnTo>
                  <a:lnTo>
                    <a:pt x="99" y="16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95" y="8"/>
                  </a:lnTo>
                  <a:lnTo>
                    <a:pt x="91" y="5"/>
                  </a:lnTo>
                  <a:lnTo>
                    <a:pt x="88" y="2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87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5" name="Freeform 219">
              <a:extLst>
                <a:ext uri="{FF2B5EF4-FFF2-40B4-BE49-F238E27FC236}">
                  <a16:creationId xmlns:a16="http://schemas.microsoft.com/office/drawing/2014/main" id="{1B722025-1758-CA45-AE04-5D86C5E90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47" y="2645077"/>
              <a:ext cx="413725" cy="310295"/>
            </a:xfrm>
            <a:custGeom>
              <a:avLst/>
              <a:gdLst>
                <a:gd name="T0" fmla="*/ 77 w 100"/>
                <a:gd name="T1" fmla="*/ 0 h 75"/>
                <a:gd name="T2" fmla="*/ 65 w 100"/>
                <a:gd name="T3" fmla="*/ 2 h 75"/>
                <a:gd name="T4" fmla="*/ 30 w 100"/>
                <a:gd name="T5" fmla="*/ 21 h 75"/>
                <a:gd name="T6" fmla="*/ 29 w 100"/>
                <a:gd name="T7" fmla="*/ 24 h 75"/>
                <a:gd name="T8" fmla="*/ 31 w 100"/>
                <a:gd name="T9" fmla="*/ 25 h 75"/>
                <a:gd name="T10" fmla="*/ 31 w 100"/>
                <a:gd name="T11" fmla="*/ 25 h 75"/>
                <a:gd name="T12" fmla="*/ 68 w 100"/>
                <a:gd name="T13" fmla="*/ 6 h 75"/>
                <a:gd name="T14" fmla="*/ 77 w 100"/>
                <a:gd name="T15" fmla="*/ 5 h 75"/>
                <a:gd name="T16" fmla="*/ 81 w 100"/>
                <a:gd name="T17" fmla="*/ 5 h 75"/>
                <a:gd name="T18" fmla="*/ 88 w 100"/>
                <a:gd name="T19" fmla="*/ 9 h 75"/>
                <a:gd name="T20" fmla="*/ 94 w 100"/>
                <a:gd name="T21" fmla="*/ 15 h 75"/>
                <a:gd name="T22" fmla="*/ 94 w 100"/>
                <a:gd name="T23" fmla="*/ 28 h 75"/>
                <a:gd name="T24" fmla="*/ 91 w 100"/>
                <a:gd name="T25" fmla="*/ 33 h 75"/>
                <a:gd name="T26" fmla="*/ 25 w 100"/>
                <a:gd name="T27" fmla="*/ 69 h 75"/>
                <a:gd name="T28" fmla="*/ 22 w 100"/>
                <a:gd name="T29" fmla="*/ 70 h 75"/>
                <a:gd name="T30" fmla="*/ 18 w 100"/>
                <a:gd name="T31" fmla="*/ 71 h 75"/>
                <a:gd name="T32" fmla="*/ 11 w 100"/>
                <a:gd name="T33" fmla="*/ 69 h 75"/>
                <a:gd name="T34" fmla="*/ 6 w 100"/>
                <a:gd name="T35" fmla="*/ 63 h 75"/>
                <a:gd name="T36" fmla="*/ 4 w 100"/>
                <a:gd name="T37" fmla="*/ 59 h 75"/>
                <a:gd name="T38" fmla="*/ 9 w 100"/>
                <a:gd name="T39" fmla="*/ 48 h 75"/>
                <a:gd name="T40" fmla="*/ 65 w 100"/>
                <a:gd name="T41" fmla="*/ 19 h 75"/>
                <a:gd name="T42" fmla="*/ 69 w 100"/>
                <a:gd name="T43" fmla="*/ 17 h 75"/>
                <a:gd name="T44" fmla="*/ 72 w 100"/>
                <a:gd name="T45" fmla="*/ 17 h 75"/>
                <a:gd name="T46" fmla="*/ 75 w 100"/>
                <a:gd name="T47" fmla="*/ 19 h 75"/>
                <a:gd name="T48" fmla="*/ 77 w 100"/>
                <a:gd name="T49" fmla="*/ 21 h 75"/>
                <a:gd name="T50" fmla="*/ 79 w 100"/>
                <a:gd name="T51" fmla="*/ 28 h 75"/>
                <a:gd name="T52" fmla="*/ 76 w 100"/>
                <a:gd name="T53" fmla="*/ 32 h 75"/>
                <a:gd name="T54" fmla="*/ 23 w 100"/>
                <a:gd name="T55" fmla="*/ 59 h 75"/>
                <a:gd name="T56" fmla="*/ 23 w 100"/>
                <a:gd name="T57" fmla="*/ 60 h 75"/>
                <a:gd name="T58" fmla="*/ 23 w 100"/>
                <a:gd name="T59" fmla="*/ 63 h 75"/>
                <a:gd name="T60" fmla="*/ 25 w 100"/>
                <a:gd name="T61" fmla="*/ 63 h 75"/>
                <a:gd name="T62" fmla="*/ 76 w 100"/>
                <a:gd name="T63" fmla="*/ 38 h 75"/>
                <a:gd name="T64" fmla="*/ 80 w 100"/>
                <a:gd name="T65" fmla="*/ 35 h 75"/>
                <a:gd name="T66" fmla="*/ 83 w 100"/>
                <a:gd name="T67" fmla="*/ 29 h 75"/>
                <a:gd name="T68" fmla="*/ 81 w 100"/>
                <a:gd name="T69" fmla="*/ 20 h 75"/>
                <a:gd name="T70" fmla="*/ 79 w 100"/>
                <a:gd name="T71" fmla="*/ 16 h 75"/>
                <a:gd name="T72" fmla="*/ 73 w 100"/>
                <a:gd name="T73" fmla="*/ 13 h 75"/>
                <a:gd name="T74" fmla="*/ 69 w 100"/>
                <a:gd name="T75" fmla="*/ 13 h 75"/>
                <a:gd name="T76" fmla="*/ 63 w 100"/>
                <a:gd name="T77" fmla="*/ 15 h 75"/>
                <a:gd name="T78" fmla="*/ 10 w 100"/>
                <a:gd name="T79" fmla="*/ 42 h 75"/>
                <a:gd name="T80" fmla="*/ 0 w 100"/>
                <a:gd name="T81" fmla="*/ 52 h 75"/>
                <a:gd name="T82" fmla="*/ 2 w 100"/>
                <a:gd name="T83" fmla="*/ 66 h 75"/>
                <a:gd name="T84" fmla="*/ 4 w 100"/>
                <a:gd name="T85" fmla="*/ 70 h 75"/>
                <a:gd name="T86" fmla="*/ 14 w 100"/>
                <a:gd name="T87" fmla="*/ 75 h 75"/>
                <a:gd name="T88" fmla="*/ 18 w 100"/>
                <a:gd name="T89" fmla="*/ 75 h 75"/>
                <a:gd name="T90" fmla="*/ 23 w 100"/>
                <a:gd name="T91" fmla="*/ 74 h 75"/>
                <a:gd name="T92" fmla="*/ 87 w 100"/>
                <a:gd name="T93" fmla="*/ 43 h 75"/>
                <a:gd name="T94" fmla="*/ 91 w 100"/>
                <a:gd name="T95" fmla="*/ 40 h 75"/>
                <a:gd name="T96" fmla="*/ 96 w 100"/>
                <a:gd name="T97" fmla="*/ 33 h 75"/>
                <a:gd name="T98" fmla="*/ 99 w 100"/>
                <a:gd name="T99" fmla="*/ 29 h 75"/>
                <a:gd name="T100" fmla="*/ 100 w 100"/>
                <a:gd name="T101" fmla="*/ 20 h 75"/>
                <a:gd name="T102" fmla="*/ 98 w 100"/>
                <a:gd name="T103" fmla="*/ 12 h 75"/>
                <a:gd name="T104" fmla="*/ 95 w 100"/>
                <a:gd name="T105" fmla="*/ 8 h 75"/>
                <a:gd name="T106" fmla="*/ 88 w 100"/>
                <a:gd name="T107" fmla="*/ 2 h 75"/>
                <a:gd name="T108" fmla="*/ 84 w 100"/>
                <a:gd name="T10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0" h="75">
                  <a:moveTo>
                    <a:pt x="77" y="0"/>
                  </a:moveTo>
                  <a:lnTo>
                    <a:pt x="77" y="0"/>
                  </a:lnTo>
                  <a:lnTo>
                    <a:pt x="71" y="1"/>
                  </a:lnTo>
                  <a:lnTo>
                    <a:pt x="65" y="2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29" y="23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2" y="5"/>
                  </a:lnTo>
                  <a:lnTo>
                    <a:pt x="77" y="5"/>
                  </a:lnTo>
                  <a:lnTo>
                    <a:pt x="77" y="5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8" y="9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5" y="21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91" y="33"/>
                  </a:lnTo>
                  <a:lnTo>
                    <a:pt x="85" y="39"/>
                  </a:lnTo>
                  <a:lnTo>
                    <a:pt x="25" y="69"/>
                  </a:lnTo>
                  <a:lnTo>
                    <a:pt x="25" y="69"/>
                  </a:lnTo>
                  <a:lnTo>
                    <a:pt x="22" y="70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0"/>
                  </a:lnTo>
                  <a:lnTo>
                    <a:pt x="11" y="69"/>
                  </a:lnTo>
                  <a:lnTo>
                    <a:pt x="9" y="67"/>
                  </a:lnTo>
                  <a:lnTo>
                    <a:pt x="6" y="63"/>
                  </a:lnTo>
                  <a:lnTo>
                    <a:pt x="6" y="63"/>
                  </a:lnTo>
                  <a:lnTo>
                    <a:pt x="4" y="59"/>
                  </a:lnTo>
                  <a:lnTo>
                    <a:pt x="6" y="54"/>
                  </a:lnTo>
                  <a:lnTo>
                    <a:pt x="9" y="48"/>
                  </a:lnTo>
                  <a:lnTo>
                    <a:pt x="13" y="46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75" y="19"/>
                  </a:lnTo>
                  <a:lnTo>
                    <a:pt x="77" y="21"/>
                  </a:lnTo>
                  <a:lnTo>
                    <a:pt x="77" y="21"/>
                  </a:lnTo>
                  <a:lnTo>
                    <a:pt x="79" y="25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6" y="32"/>
                  </a:lnTo>
                  <a:lnTo>
                    <a:pt x="73" y="33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3" y="60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5" y="63"/>
                  </a:lnTo>
                  <a:lnTo>
                    <a:pt x="25" y="63"/>
                  </a:lnTo>
                  <a:lnTo>
                    <a:pt x="26" y="63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80" y="35"/>
                  </a:lnTo>
                  <a:lnTo>
                    <a:pt x="83" y="29"/>
                  </a:lnTo>
                  <a:lnTo>
                    <a:pt x="83" y="29"/>
                  </a:lnTo>
                  <a:lnTo>
                    <a:pt x="83" y="24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79" y="16"/>
                  </a:lnTo>
                  <a:lnTo>
                    <a:pt x="73" y="13"/>
                  </a:lnTo>
                  <a:lnTo>
                    <a:pt x="73" y="13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67" y="13"/>
                  </a:lnTo>
                  <a:lnTo>
                    <a:pt x="63" y="15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4" y="46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4" y="70"/>
                  </a:lnTo>
                  <a:lnTo>
                    <a:pt x="9" y="73"/>
                  </a:lnTo>
                  <a:lnTo>
                    <a:pt x="14" y="75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7" y="73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91" y="40"/>
                  </a:lnTo>
                  <a:lnTo>
                    <a:pt x="94" y="36"/>
                  </a:lnTo>
                  <a:lnTo>
                    <a:pt x="96" y="33"/>
                  </a:lnTo>
                  <a:lnTo>
                    <a:pt x="99" y="29"/>
                  </a:lnTo>
                  <a:lnTo>
                    <a:pt x="99" y="29"/>
                  </a:lnTo>
                  <a:lnTo>
                    <a:pt x="99" y="24"/>
                  </a:lnTo>
                  <a:lnTo>
                    <a:pt x="100" y="20"/>
                  </a:lnTo>
                  <a:lnTo>
                    <a:pt x="99" y="16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95" y="8"/>
                  </a:lnTo>
                  <a:lnTo>
                    <a:pt x="91" y="5"/>
                  </a:lnTo>
                  <a:lnTo>
                    <a:pt x="88" y="2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6" name="Freeform 220">
              <a:extLst>
                <a:ext uri="{FF2B5EF4-FFF2-40B4-BE49-F238E27FC236}">
                  <a16:creationId xmlns:a16="http://schemas.microsoft.com/office/drawing/2014/main" id="{B9E28FE3-A48D-0F4F-A3AF-426A7E56A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2248" y="2359605"/>
              <a:ext cx="413725" cy="306158"/>
            </a:xfrm>
            <a:custGeom>
              <a:avLst/>
              <a:gdLst>
                <a:gd name="T0" fmla="*/ 77 w 100"/>
                <a:gd name="T1" fmla="*/ 0 h 74"/>
                <a:gd name="T2" fmla="*/ 66 w 100"/>
                <a:gd name="T3" fmla="*/ 3 h 74"/>
                <a:gd name="T4" fmla="*/ 31 w 100"/>
                <a:gd name="T5" fmla="*/ 20 h 74"/>
                <a:gd name="T6" fmla="*/ 30 w 100"/>
                <a:gd name="T7" fmla="*/ 23 h 74"/>
                <a:gd name="T8" fmla="*/ 31 w 100"/>
                <a:gd name="T9" fmla="*/ 24 h 74"/>
                <a:gd name="T10" fmla="*/ 33 w 100"/>
                <a:gd name="T11" fmla="*/ 24 h 74"/>
                <a:gd name="T12" fmla="*/ 69 w 100"/>
                <a:gd name="T13" fmla="*/ 7 h 74"/>
                <a:gd name="T14" fmla="*/ 77 w 100"/>
                <a:gd name="T15" fmla="*/ 4 h 74"/>
                <a:gd name="T16" fmla="*/ 83 w 100"/>
                <a:gd name="T17" fmla="*/ 5 h 74"/>
                <a:gd name="T18" fmla="*/ 89 w 100"/>
                <a:gd name="T19" fmla="*/ 9 h 74"/>
                <a:gd name="T20" fmla="*/ 93 w 100"/>
                <a:gd name="T21" fmla="*/ 15 h 74"/>
                <a:gd name="T22" fmla="*/ 95 w 100"/>
                <a:gd name="T23" fmla="*/ 28 h 74"/>
                <a:gd name="T24" fmla="*/ 91 w 100"/>
                <a:gd name="T25" fmla="*/ 34 h 74"/>
                <a:gd name="T26" fmla="*/ 25 w 100"/>
                <a:gd name="T27" fmla="*/ 67 h 74"/>
                <a:gd name="T28" fmla="*/ 18 w 100"/>
                <a:gd name="T29" fmla="*/ 69 h 74"/>
                <a:gd name="T30" fmla="*/ 15 w 100"/>
                <a:gd name="T31" fmla="*/ 69 h 74"/>
                <a:gd name="T32" fmla="*/ 8 w 100"/>
                <a:gd name="T33" fmla="*/ 65 h 74"/>
                <a:gd name="T34" fmla="*/ 6 w 100"/>
                <a:gd name="T35" fmla="*/ 62 h 74"/>
                <a:gd name="T36" fmla="*/ 6 w 100"/>
                <a:gd name="T37" fmla="*/ 51 h 74"/>
                <a:gd name="T38" fmla="*/ 12 w 100"/>
                <a:gd name="T39" fmla="*/ 43 h 74"/>
                <a:gd name="T40" fmla="*/ 66 w 100"/>
                <a:gd name="T41" fmla="*/ 17 h 74"/>
                <a:gd name="T42" fmla="*/ 71 w 100"/>
                <a:gd name="T43" fmla="*/ 16 h 74"/>
                <a:gd name="T44" fmla="*/ 73 w 100"/>
                <a:gd name="T45" fmla="*/ 17 h 74"/>
                <a:gd name="T46" fmla="*/ 79 w 100"/>
                <a:gd name="T47" fmla="*/ 21 h 74"/>
                <a:gd name="T48" fmla="*/ 79 w 100"/>
                <a:gd name="T49" fmla="*/ 26 h 74"/>
                <a:gd name="T50" fmla="*/ 79 w 100"/>
                <a:gd name="T51" fmla="*/ 28 h 74"/>
                <a:gd name="T52" fmla="*/ 75 w 100"/>
                <a:gd name="T53" fmla="*/ 34 h 74"/>
                <a:gd name="T54" fmla="*/ 23 w 100"/>
                <a:gd name="T55" fmla="*/ 58 h 74"/>
                <a:gd name="T56" fmla="*/ 22 w 100"/>
                <a:gd name="T57" fmla="*/ 61 h 74"/>
                <a:gd name="T58" fmla="*/ 25 w 100"/>
                <a:gd name="T59" fmla="*/ 62 h 74"/>
                <a:gd name="T60" fmla="*/ 26 w 100"/>
                <a:gd name="T61" fmla="*/ 62 h 74"/>
                <a:gd name="T62" fmla="*/ 76 w 100"/>
                <a:gd name="T63" fmla="*/ 38 h 74"/>
                <a:gd name="T64" fmla="*/ 83 w 100"/>
                <a:gd name="T65" fmla="*/ 30 h 74"/>
                <a:gd name="T66" fmla="*/ 84 w 100"/>
                <a:gd name="T67" fmla="*/ 24 h 74"/>
                <a:gd name="T68" fmla="*/ 83 w 100"/>
                <a:gd name="T69" fmla="*/ 20 h 74"/>
                <a:gd name="T70" fmla="*/ 75 w 100"/>
                <a:gd name="T71" fmla="*/ 13 h 74"/>
                <a:gd name="T72" fmla="*/ 71 w 100"/>
                <a:gd name="T73" fmla="*/ 12 h 74"/>
                <a:gd name="T74" fmla="*/ 64 w 100"/>
                <a:gd name="T75" fmla="*/ 13 h 74"/>
                <a:gd name="T76" fmla="*/ 11 w 100"/>
                <a:gd name="T77" fmla="*/ 39 h 74"/>
                <a:gd name="T78" fmla="*/ 0 w 100"/>
                <a:gd name="T79" fmla="*/ 50 h 74"/>
                <a:gd name="T80" fmla="*/ 2 w 100"/>
                <a:gd name="T81" fmla="*/ 63 h 74"/>
                <a:gd name="T82" fmla="*/ 4 w 100"/>
                <a:gd name="T83" fmla="*/ 67 h 74"/>
                <a:gd name="T84" fmla="*/ 14 w 100"/>
                <a:gd name="T85" fmla="*/ 73 h 74"/>
                <a:gd name="T86" fmla="*/ 18 w 100"/>
                <a:gd name="T87" fmla="*/ 74 h 74"/>
                <a:gd name="T88" fmla="*/ 23 w 100"/>
                <a:gd name="T89" fmla="*/ 73 h 74"/>
                <a:gd name="T90" fmla="*/ 87 w 100"/>
                <a:gd name="T91" fmla="*/ 42 h 74"/>
                <a:gd name="T92" fmla="*/ 91 w 100"/>
                <a:gd name="T93" fmla="*/ 40 h 74"/>
                <a:gd name="T94" fmla="*/ 98 w 100"/>
                <a:gd name="T95" fmla="*/ 34 h 74"/>
                <a:gd name="T96" fmla="*/ 99 w 100"/>
                <a:gd name="T97" fmla="*/ 30 h 74"/>
                <a:gd name="T98" fmla="*/ 100 w 100"/>
                <a:gd name="T99" fmla="*/ 20 h 74"/>
                <a:gd name="T100" fmla="*/ 98 w 100"/>
                <a:gd name="T101" fmla="*/ 12 h 74"/>
                <a:gd name="T102" fmla="*/ 96 w 100"/>
                <a:gd name="T103" fmla="*/ 8 h 74"/>
                <a:gd name="T104" fmla="*/ 89 w 100"/>
                <a:gd name="T105" fmla="*/ 3 h 74"/>
                <a:gd name="T106" fmla="*/ 85 w 100"/>
                <a:gd name="T107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74">
                  <a:moveTo>
                    <a:pt x="77" y="0"/>
                  </a:moveTo>
                  <a:lnTo>
                    <a:pt x="77" y="0"/>
                  </a:lnTo>
                  <a:lnTo>
                    <a:pt x="72" y="1"/>
                  </a:lnTo>
                  <a:lnTo>
                    <a:pt x="66" y="3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0" y="21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3" y="24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73" y="5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9" y="9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21"/>
                  </a:lnTo>
                  <a:lnTo>
                    <a:pt x="95" y="28"/>
                  </a:lnTo>
                  <a:lnTo>
                    <a:pt x="95" y="28"/>
                  </a:lnTo>
                  <a:lnTo>
                    <a:pt x="91" y="34"/>
                  </a:lnTo>
                  <a:lnTo>
                    <a:pt x="85" y="38"/>
                  </a:lnTo>
                  <a:lnTo>
                    <a:pt x="25" y="67"/>
                  </a:lnTo>
                  <a:lnTo>
                    <a:pt x="25" y="67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15" y="69"/>
                  </a:lnTo>
                  <a:lnTo>
                    <a:pt x="11" y="67"/>
                  </a:lnTo>
                  <a:lnTo>
                    <a:pt x="8" y="65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4" y="57"/>
                  </a:lnTo>
                  <a:lnTo>
                    <a:pt x="6" y="51"/>
                  </a:lnTo>
                  <a:lnTo>
                    <a:pt x="8" y="47"/>
                  </a:lnTo>
                  <a:lnTo>
                    <a:pt x="12" y="43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71" y="16"/>
                  </a:lnTo>
                  <a:lnTo>
                    <a:pt x="71" y="16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6" y="19"/>
                  </a:lnTo>
                  <a:lnTo>
                    <a:pt x="79" y="21"/>
                  </a:lnTo>
                  <a:lnTo>
                    <a:pt x="79" y="21"/>
                  </a:lnTo>
                  <a:lnTo>
                    <a:pt x="79" y="26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7" y="31"/>
                  </a:lnTo>
                  <a:lnTo>
                    <a:pt x="75" y="34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2" y="59"/>
                  </a:lnTo>
                  <a:lnTo>
                    <a:pt x="22" y="61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6" y="62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80" y="35"/>
                  </a:lnTo>
                  <a:lnTo>
                    <a:pt x="83" y="30"/>
                  </a:lnTo>
                  <a:lnTo>
                    <a:pt x="83" y="30"/>
                  </a:lnTo>
                  <a:lnTo>
                    <a:pt x="84" y="24"/>
                  </a:lnTo>
                  <a:lnTo>
                    <a:pt x="83" y="20"/>
                  </a:lnTo>
                  <a:lnTo>
                    <a:pt x="83" y="20"/>
                  </a:lnTo>
                  <a:lnTo>
                    <a:pt x="79" y="16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64" y="13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4" y="67"/>
                  </a:lnTo>
                  <a:lnTo>
                    <a:pt x="8" y="71"/>
                  </a:lnTo>
                  <a:lnTo>
                    <a:pt x="14" y="73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7" y="71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91" y="40"/>
                  </a:lnTo>
                  <a:lnTo>
                    <a:pt x="95" y="36"/>
                  </a:lnTo>
                  <a:lnTo>
                    <a:pt x="98" y="34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100" y="26"/>
                  </a:lnTo>
                  <a:lnTo>
                    <a:pt x="100" y="20"/>
                  </a:lnTo>
                  <a:lnTo>
                    <a:pt x="100" y="16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96" y="8"/>
                  </a:lnTo>
                  <a:lnTo>
                    <a:pt x="92" y="5"/>
                  </a:lnTo>
                  <a:lnTo>
                    <a:pt x="89" y="3"/>
                  </a:lnTo>
                  <a:lnTo>
                    <a:pt x="85" y="1"/>
                  </a:lnTo>
                  <a:lnTo>
                    <a:pt x="85" y="1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87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7" name="Freeform 221">
              <a:extLst>
                <a:ext uri="{FF2B5EF4-FFF2-40B4-BE49-F238E27FC236}">
                  <a16:creationId xmlns:a16="http://schemas.microsoft.com/office/drawing/2014/main" id="{757920D0-00E1-F946-AEF4-42FCAACE3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2248" y="2359605"/>
              <a:ext cx="413725" cy="306158"/>
            </a:xfrm>
            <a:custGeom>
              <a:avLst/>
              <a:gdLst>
                <a:gd name="T0" fmla="*/ 77 w 100"/>
                <a:gd name="T1" fmla="*/ 0 h 74"/>
                <a:gd name="T2" fmla="*/ 66 w 100"/>
                <a:gd name="T3" fmla="*/ 3 h 74"/>
                <a:gd name="T4" fmla="*/ 31 w 100"/>
                <a:gd name="T5" fmla="*/ 20 h 74"/>
                <a:gd name="T6" fmla="*/ 30 w 100"/>
                <a:gd name="T7" fmla="*/ 23 h 74"/>
                <a:gd name="T8" fmla="*/ 31 w 100"/>
                <a:gd name="T9" fmla="*/ 24 h 74"/>
                <a:gd name="T10" fmla="*/ 33 w 100"/>
                <a:gd name="T11" fmla="*/ 24 h 74"/>
                <a:gd name="T12" fmla="*/ 69 w 100"/>
                <a:gd name="T13" fmla="*/ 7 h 74"/>
                <a:gd name="T14" fmla="*/ 77 w 100"/>
                <a:gd name="T15" fmla="*/ 4 h 74"/>
                <a:gd name="T16" fmla="*/ 83 w 100"/>
                <a:gd name="T17" fmla="*/ 5 h 74"/>
                <a:gd name="T18" fmla="*/ 89 w 100"/>
                <a:gd name="T19" fmla="*/ 9 h 74"/>
                <a:gd name="T20" fmla="*/ 93 w 100"/>
                <a:gd name="T21" fmla="*/ 15 h 74"/>
                <a:gd name="T22" fmla="*/ 95 w 100"/>
                <a:gd name="T23" fmla="*/ 28 h 74"/>
                <a:gd name="T24" fmla="*/ 91 w 100"/>
                <a:gd name="T25" fmla="*/ 34 h 74"/>
                <a:gd name="T26" fmla="*/ 25 w 100"/>
                <a:gd name="T27" fmla="*/ 67 h 74"/>
                <a:gd name="T28" fmla="*/ 18 w 100"/>
                <a:gd name="T29" fmla="*/ 69 h 74"/>
                <a:gd name="T30" fmla="*/ 15 w 100"/>
                <a:gd name="T31" fmla="*/ 69 h 74"/>
                <a:gd name="T32" fmla="*/ 8 w 100"/>
                <a:gd name="T33" fmla="*/ 65 h 74"/>
                <a:gd name="T34" fmla="*/ 6 w 100"/>
                <a:gd name="T35" fmla="*/ 62 h 74"/>
                <a:gd name="T36" fmla="*/ 6 w 100"/>
                <a:gd name="T37" fmla="*/ 51 h 74"/>
                <a:gd name="T38" fmla="*/ 12 w 100"/>
                <a:gd name="T39" fmla="*/ 43 h 74"/>
                <a:gd name="T40" fmla="*/ 66 w 100"/>
                <a:gd name="T41" fmla="*/ 17 h 74"/>
                <a:gd name="T42" fmla="*/ 71 w 100"/>
                <a:gd name="T43" fmla="*/ 16 h 74"/>
                <a:gd name="T44" fmla="*/ 73 w 100"/>
                <a:gd name="T45" fmla="*/ 17 h 74"/>
                <a:gd name="T46" fmla="*/ 79 w 100"/>
                <a:gd name="T47" fmla="*/ 21 h 74"/>
                <a:gd name="T48" fmla="*/ 79 w 100"/>
                <a:gd name="T49" fmla="*/ 26 h 74"/>
                <a:gd name="T50" fmla="*/ 79 w 100"/>
                <a:gd name="T51" fmla="*/ 28 h 74"/>
                <a:gd name="T52" fmla="*/ 75 w 100"/>
                <a:gd name="T53" fmla="*/ 34 h 74"/>
                <a:gd name="T54" fmla="*/ 23 w 100"/>
                <a:gd name="T55" fmla="*/ 58 h 74"/>
                <a:gd name="T56" fmla="*/ 22 w 100"/>
                <a:gd name="T57" fmla="*/ 61 h 74"/>
                <a:gd name="T58" fmla="*/ 25 w 100"/>
                <a:gd name="T59" fmla="*/ 62 h 74"/>
                <a:gd name="T60" fmla="*/ 26 w 100"/>
                <a:gd name="T61" fmla="*/ 62 h 74"/>
                <a:gd name="T62" fmla="*/ 76 w 100"/>
                <a:gd name="T63" fmla="*/ 38 h 74"/>
                <a:gd name="T64" fmla="*/ 83 w 100"/>
                <a:gd name="T65" fmla="*/ 30 h 74"/>
                <a:gd name="T66" fmla="*/ 84 w 100"/>
                <a:gd name="T67" fmla="*/ 24 h 74"/>
                <a:gd name="T68" fmla="*/ 83 w 100"/>
                <a:gd name="T69" fmla="*/ 20 h 74"/>
                <a:gd name="T70" fmla="*/ 75 w 100"/>
                <a:gd name="T71" fmla="*/ 13 h 74"/>
                <a:gd name="T72" fmla="*/ 71 w 100"/>
                <a:gd name="T73" fmla="*/ 12 h 74"/>
                <a:gd name="T74" fmla="*/ 64 w 100"/>
                <a:gd name="T75" fmla="*/ 13 h 74"/>
                <a:gd name="T76" fmla="*/ 11 w 100"/>
                <a:gd name="T77" fmla="*/ 39 h 74"/>
                <a:gd name="T78" fmla="*/ 0 w 100"/>
                <a:gd name="T79" fmla="*/ 50 h 74"/>
                <a:gd name="T80" fmla="*/ 2 w 100"/>
                <a:gd name="T81" fmla="*/ 63 h 74"/>
                <a:gd name="T82" fmla="*/ 4 w 100"/>
                <a:gd name="T83" fmla="*/ 67 h 74"/>
                <a:gd name="T84" fmla="*/ 14 w 100"/>
                <a:gd name="T85" fmla="*/ 73 h 74"/>
                <a:gd name="T86" fmla="*/ 18 w 100"/>
                <a:gd name="T87" fmla="*/ 74 h 74"/>
                <a:gd name="T88" fmla="*/ 23 w 100"/>
                <a:gd name="T89" fmla="*/ 73 h 74"/>
                <a:gd name="T90" fmla="*/ 87 w 100"/>
                <a:gd name="T91" fmla="*/ 42 h 74"/>
                <a:gd name="T92" fmla="*/ 91 w 100"/>
                <a:gd name="T93" fmla="*/ 40 h 74"/>
                <a:gd name="T94" fmla="*/ 98 w 100"/>
                <a:gd name="T95" fmla="*/ 34 h 74"/>
                <a:gd name="T96" fmla="*/ 99 w 100"/>
                <a:gd name="T97" fmla="*/ 30 h 74"/>
                <a:gd name="T98" fmla="*/ 100 w 100"/>
                <a:gd name="T99" fmla="*/ 20 h 74"/>
                <a:gd name="T100" fmla="*/ 98 w 100"/>
                <a:gd name="T101" fmla="*/ 12 h 74"/>
                <a:gd name="T102" fmla="*/ 96 w 100"/>
                <a:gd name="T103" fmla="*/ 8 h 74"/>
                <a:gd name="T104" fmla="*/ 89 w 100"/>
                <a:gd name="T105" fmla="*/ 3 h 74"/>
                <a:gd name="T106" fmla="*/ 85 w 100"/>
                <a:gd name="T107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74">
                  <a:moveTo>
                    <a:pt x="77" y="0"/>
                  </a:moveTo>
                  <a:lnTo>
                    <a:pt x="77" y="0"/>
                  </a:lnTo>
                  <a:lnTo>
                    <a:pt x="72" y="1"/>
                  </a:lnTo>
                  <a:lnTo>
                    <a:pt x="66" y="3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0" y="21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3" y="24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73" y="5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9" y="9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21"/>
                  </a:lnTo>
                  <a:lnTo>
                    <a:pt x="95" y="28"/>
                  </a:lnTo>
                  <a:lnTo>
                    <a:pt x="95" y="28"/>
                  </a:lnTo>
                  <a:lnTo>
                    <a:pt x="91" y="34"/>
                  </a:lnTo>
                  <a:lnTo>
                    <a:pt x="85" y="38"/>
                  </a:lnTo>
                  <a:lnTo>
                    <a:pt x="25" y="67"/>
                  </a:lnTo>
                  <a:lnTo>
                    <a:pt x="25" y="67"/>
                  </a:lnTo>
                  <a:lnTo>
                    <a:pt x="18" y="69"/>
                  </a:lnTo>
                  <a:lnTo>
                    <a:pt x="18" y="69"/>
                  </a:lnTo>
                  <a:lnTo>
                    <a:pt x="15" y="69"/>
                  </a:lnTo>
                  <a:lnTo>
                    <a:pt x="11" y="67"/>
                  </a:lnTo>
                  <a:lnTo>
                    <a:pt x="8" y="65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4" y="57"/>
                  </a:lnTo>
                  <a:lnTo>
                    <a:pt x="6" y="51"/>
                  </a:lnTo>
                  <a:lnTo>
                    <a:pt x="8" y="47"/>
                  </a:lnTo>
                  <a:lnTo>
                    <a:pt x="12" y="43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71" y="16"/>
                  </a:lnTo>
                  <a:lnTo>
                    <a:pt x="71" y="16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6" y="19"/>
                  </a:lnTo>
                  <a:lnTo>
                    <a:pt x="79" y="21"/>
                  </a:lnTo>
                  <a:lnTo>
                    <a:pt x="79" y="21"/>
                  </a:lnTo>
                  <a:lnTo>
                    <a:pt x="79" y="26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7" y="31"/>
                  </a:lnTo>
                  <a:lnTo>
                    <a:pt x="75" y="34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2" y="59"/>
                  </a:lnTo>
                  <a:lnTo>
                    <a:pt x="22" y="61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6" y="62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80" y="35"/>
                  </a:lnTo>
                  <a:lnTo>
                    <a:pt x="83" y="30"/>
                  </a:lnTo>
                  <a:lnTo>
                    <a:pt x="83" y="30"/>
                  </a:lnTo>
                  <a:lnTo>
                    <a:pt x="84" y="24"/>
                  </a:lnTo>
                  <a:lnTo>
                    <a:pt x="83" y="20"/>
                  </a:lnTo>
                  <a:lnTo>
                    <a:pt x="83" y="20"/>
                  </a:lnTo>
                  <a:lnTo>
                    <a:pt x="79" y="16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64" y="13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4" y="67"/>
                  </a:lnTo>
                  <a:lnTo>
                    <a:pt x="8" y="71"/>
                  </a:lnTo>
                  <a:lnTo>
                    <a:pt x="14" y="73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7" y="71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91" y="40"/>
                  </a:lnTo>
                  <a:lnTo>
                    <a:pt x="95" y="36"/>
                  </a:lnTo>
                  <a:lnTo>
                    <a:pt x="98" y="34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100" y="26"/>
                  </a:lnTo>
                  <a:lnTo>
                    <a:pt x="100" y="20"/>
                  </a:lnTo>
                  <a:lnTo>
                    <a:pt x="100" y="16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96" y="8"/>
                  </a:lnTo>
                  <a:lnTo>
                    <a:pt x="92" y="5"/>
                  </a:lnTo>
                  <a:lnTo>
                    <a:pt x="89" y="3"/>
                  </a:lnTo>
                  <a:lnTo>
                    <a:pt x="85" y="1"/>
                  </a:lnTo>
                  <a:lnTo>
                    <a:pt x="85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8" name="Freeform 222">
              <a:extLst>
                <a:ext uri="{FF2B5EF4-FFF2-40B4-BE49-F238E27FC236}">
                  <a16:creationId xmlns:a16="http://schemas.microsoft.com/office/drawing/2014/main" id="{51D32310-FD30-E348-A16D-047D0DE42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818" y="2483725"/>
              <a:ext cx="413725" cy="310295"/>
            </a:xfrm>
            <a:custGeom>
              <a:avLst/>
              <a:gdLst>
                <a:gd name="T0" fmla="*/ 83 w 100"/>
                <a:gd name="T1" fmla="*/ 1 h 75"/>
                <a:gd name="T2" fmla="*/ 74 w 100"/>
                <a:gd name="T3" fmla="*/ 0 h 75"/>
                <a:gd name="T4" fmla="*/ 66 w 100"/>
                <a:gd name="T5" fmla="*/ 2 h 75"/>
                <a:gd name="T6" fmla="*/ 29 w 100"/>
                <a:gd name="T7" fmla="*/ 21 h 75"/>
                <a:gd name="T8" fmla="*/ 28 w 100"/>
                <a:gd name="T9" fmla="*/ 24 h 75"/>
                <a:gd name="T10" fmla="*/ 29 w 100"/>
                <a:gd name="T11" fmla="*/ 25 h 75"/>
                <a:gd name="T12" fmla="*/ 67 w 100"/>
                <a:gd name="T13" fmla="*/ 6 h 75"/>
                <a:gd name="T14" fmla="*/ 74 w 100"/>
                <a:gd name="T15" fmla="*/ 4 h 75"/>
                <a:gd name="T16" fmla="*/ 82 w 100"/>
                <a:gd name="T17" fmla="*/ 5 h 75"/>
                <a:gd name="T18" fmla="*/ 93 w 100"/>
                <a:gd name="T19" fmla="*/ 13 h 75"/>
                <a:gd name="T20" fmla="*/ 94 w 100"/>
                <a:gd name="T21" fmla="*/ 20 h 75"/>
                <a:gd name="T22" fmla="*/ 94 w 100"/>
                <a:gd name="T23" fmla="*/ 27 h 75"/>
                <a:gd name="T24" fmla="*/ 85 w 100"/>
                <a:gd name="T25" fmla="*/ 37 h 75"/>
                <a:gd name="T26" fmla="*/ 25 w 100"/>
                <a:gd name="T27" fmla="*/ 68 h 75"/>
                <a:gd name="T28" fmla="*/ 15 w 100"/>
                <a:gd name="T29" fmla="*/ 70 h 75"/>
                <a:gd name="T30" fmla="*/ 6 w 100"/>
                <a:gd name="T31" fmla="*/ 63 h 75"/>
                <a:gd name="T32" fmla="*/ 4 w 100"/>
                <a:gd name="T33" fmla="*/ 58 h 75"/>
                <a:gd name="T34" fmla="*/ 8 w 100"/>
                <a:gd name="T35" fmla="*/ 48 h 75"/>
                <a:gd name="T36" fmla="*/ 64 w 100"/>
                <a:gd name="T37" fmla="*/ 17 h 75"/>
                <a:gd name="T38" fmla="*/ 69 w 100"/>
                <a:gd name="T39" fmla="*/ 17 h 75"/>
                <a:gd name="T40" fmla="*/ 71 w 100"/>
                <a:gd name="T41" fmla="*/ 17 h 75"/>
                <a:gd name="T42" fmla="*/ 77 w 100"/>
                <a:gd name="T43" fmla="*/ 21 h 75"/>
                <a:gd name="T44" fmla="*/ 78 w 100"/>
                <a:gd name="T45" fmla="*/ 24 h 75"/>
                <a:gd name="T46" fmla="*/ 78 w 100"/>
                <a:gd name="T47" fmla="*/ 28 h 75"/>
                <a:gd name="T48" fmla="*/ 73 w 100"/>
                <a:gd name="T49" fmla="*/ 33 h 75"/>
                <a:gd name="T50" fmla="*/ 24 w 100"/>
                <a:gd name="T51" fmla="*/ 59 h 75"/>
                <a:gd name="T52" fmla="*/ 23 w 100"/>
                <a:gd name="T53" fmla="*/ 62 h 75"/>
                <a:gd name="T54" fmla="*/ 24 w 100"/>
                <a:gd name="T55" fmla="*/ 63 h 75"/>
                <a:gd name="T56" fmla="*/ 75 w 100"/>
                <a:gd name="T57" fmla="*/ 37 h 75"/>
                <a:gd name="T58" fmla="*/ 79 w 100"/>
                <a:gd name="T59" fmla="*/ 33 h 75"/>
                <a:gd name="T60" fmla="*/ 82 w 100"/>
                <a:gd name="T61" fmla="*/ 29 h 75"/>
                <a:gd name="T62" fmla="*/ 81 w 100"/>
                <a:gd name="T63" fmla="*/ 18 h 75"/>
                <a:gd name="T64" fmla="*/ 78 w 100"/>
                <a:gd name="T65" fmla="*/ 14 h 75"/>
                <a:gd name="T66" fmla="*/ 73 w 100"/>
                <a:gd name="T67" fmla="*/ 13 h 75"/>
                <a:gd name="T68" fmla="*/ 63 w 100"/>
                <a:gd name="T69" fmla="*/ 13 h 75"/>
                <a:gd name="T70" fmla="*/ 9 w 100"/>
                <a:gd name="T71" fmla="*/ 41 h 75"/>
                <a:gd name="T72" fmla="*/ 1 w 100"/>
                <a:gd name="T73" fmla="*/ 52 h 75"/>
                <a:gd name="T74" fmla="*/ 1 w 100"/>
                <a:gd name="T75" fmla="*/ 66 h 75"/>
                <a:gd name="T76" fmla="*/ 5 w 100"/>
                <a:gd name="T77" fmla="*/ 70 h 75"/>
                <a:gd name="T78" fmla="*/ 17 w 100"/>
                <a:gd name="T79" fmla="*/ 75 h 75"/>
                <a:gd name="T80" fmla="*/ 23 w 100"/>
                <a:gd name="T81" fmla="*/ 74 h 75"/>
                <a:gd name="T82" fmla="*/ 86 w 100"/>
                <a:gd name="T83" fmla="*/ 41 h 75"/>
                <a:gd name="T84" fmla="*/ 90 w 100"/>
                <a:gd name="T85" fmla="*/ 39 h 75"/>
                <a:gd name="T86" fmla="*/ 97 w 100"/>
                <a:gd name="T87" fmla="*/ 32 h 75"/>
                <a:gd name="T88" fmla="*/ 98 w 100"/>
                <a:gd name="T89" fmla="*/ 28 h 75"/>
                <a:gd name="T90" fmla="*/ 100 w 100"/>
                <a:gd name="T91" fmla="*/ 20 h 75"/>
                <a:gd name="T92" fmla="*/ 97 w 100"/>
                <a:gd name="T93" fmla="*/ 12 h 75"/>
                <a:gd name="T94" fmla="*/ 94 w 100"/>
                <a:gd name="T95" fmla="*/ 8 h 75"/>
                <a:gd name="T96" fmla="*/ 87 w 100"/>
                <a:gd name="T97" fmla="*/ 2 h 75"/>
                <a:gd name="T98" fmla="*/ 83 w 100"/>
                <a:gd name="T9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0" h="75">
                  <a:moveTo>
                    <a:pt x="83" y="1"/>
                  </a:moveTo>
                  <a:lnTo>
                    <a:pt x="83" y="1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0" y="1"/>
                  </a:lnTo>
                  <a:lnTo>
                    <a:pt x="66" y="2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9" y="25"/>
                  </a:lnTo>
                  <a:lnTo>
                    <a:pt x="32" y="25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74" y="4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7" y="8"/>
                  </a:lnTo>
                  <a:lnTo>
                    <a:pt x="93" y="13"/>
                  </a:lnTo>
                  <a:lnTo>
                    <a:pt x="93" y="13"/>
                  </a:lnTo>
                  <a:lnTo>
                    <a:pt x="94" y="20"/>
                  </a:lnTo>
                  <a:lnTo>
                    <a:pt x="94" y="27"/>
                  </a:lnTo>
                  <a:lnTo>
                    <a:pt x="94" y="27"/>
                  </a:lnTo>
                  <a:lnTo>
                    <a:pt x="90" y="33"/>
                  </a:lnTo>
                  <a:lnTo>
                    <a:pt x="85" y="37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0" y="70"/>
                  </a:lnTo>
                  <a:lnTo>
                    <a:pt x="15" y="70"/>
                  </a:lnTo>
                  <a:lnTo>
                    <a:pt x="9" y="67"/>
                  </a:lnTo>
                  <a:lnTo>
                    <a:pt x="6" y="63"/>
                  </a:lnTo>
                  <a:lnTo>
                    <a:pt x="6" y="63"/>
                  </a:lnTo>
                  <a:lnTo>
                    <a:pt x="4" y="58"/>
                  </a:lnTo>
                  <a:lnTo>
                    <a:pt x="5" y="52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9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5" y="18"/>
                  </a:lnTo>
                  <a:lnTo>
                    <a:pt x="77" y="21"/>
                  </a:lnTo>
                  <a:lnTo>
                    <a:pt x="77" y="21"/>
                  </a:lnTo>
                  <a:lnTo>
                    <a:pt x="78" y="24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5" y="31"/>
                  </a:lnTo>
                  <a:lnTo>
                    <a:pt x="73" y="33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3" y="60"/>
                  </a:lnTo>
                  <a:lnTo>
                    <a:pt x="23" y="62"/>
                  </a:lnTo>
                  <a:lnTo>
                    <a:pt x="23" y="62"/>
                  </a:lnTo>
                  <a:lnTo>
                    <a:pt x="24" y="63"/>
                  </a:lnTo>
                  <a:lnTo>
                    <a:pt x="25" y="63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79" y="33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3" y="24"/>
                  </a:lnTo>
                  <a:lnTo>
                    <a:pt x="81" y="18"/>
                  </a:lnTo>
                  <a:lnTo>
                    <a:pt x="81" y="18"/>
                  </a:lnTo>
                  <a:lnTo>
                    <a:pt x="78" y="14"/>
                  </a:lnTo>
                  <a:lnTo>
                    <a:pt x="73" y="13"/>
                  </a:lnTo>
                  <a:lnTo>
                    <a:pt x="73" y="13"/>
                  </a:lnTo>
                  <a:lnTo>
                    <a:pt x="67" y="12"/>
                  </a:lnTo>
                  <a:lnTo>
                    <a:pt x="63" y="1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4" y="45"/>
                  </a:lnTo>
                  <a:lnTo>
                    <a:pt x="1" y="52"/>
                  </a:lnTo>
                  <a:lnTo>
                    <a:pt x="0" y="59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5" y="70"/>
                  </a:lnTo>
                  <a:lnTo>
                    <a:pt x="10" y="74"/>
                  </a:lnTo>
                  <a:lnTo>
                    <a:pt x="17" y="75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7" y="72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90" y="39"/>
                  </a:lnTo>
                  <a:lnTo>
                    <a:pt x="94" y="36"/>
                  </a:lnTo>
                  <a:lnTo>
                    <a:pt x="97" y="32"/>
                  </a:lnTo>
                  <a:lnTo>
                    <a:pt x="98" y="28"/>
                  </a:lnTo>
                  <a:lnTo>
                    <a:pt x="98" y="28"/>
                  </a:lnTo>
                  <a:lnTo>
                    <a:pt x="100" y="24"/>
                  </a:lnTo>
                  <a:lnTo>
                    <a:pt x="100" y="20"/>
                  </a:lnTo>
                  <a:lnTo>
                    <a:pt x="98" y="16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4" y="8"/>
                  </a:lnTo>
                  <a:lnTo>
                    <a:pt x="91" y="5"/>
                  </a:lnTo>
                  <a:lnTo>
                    <a:pt x="87" y="2"/>
                  </a:lnTo>
                  <a:lnTo>
                    <a:pt x="83" y="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AA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9" name="Freeform 223">
              <a:extLst>
                <a:ext uri="{FF2B5EF4-FFF2-40B4-BE49-F238E27FC236}">
                  <a16:creationId xmlns:a16="http://schemas.microsoft.com/office/drawing/2014/main" id="{B1D45E34-E026-0D48-83A8-B22D3490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721" y="2198250"/>
              <a:ext cx="409591" cy="302021"/>
            </a:xfrm>
            <a:custGeom>
              <a:avLst/>
              <a:gdLst>
                <a:gd name="T0" fmla="*/ 85 w 99"/>
                <a:gd name="T1" fmla="*/ 0 h 73"/>
                <a:gd name="T2" fmla="*/ 75 w 99"/>
                <a:gd name="T3" fmla="*/ 0 h 73"/>
                <a:gd name="T4" fmla="*/ 67 w 99"/>
                <a:gd name="T5" fmla="*/ 1 h 73"/>
                <a:gd name="T6" fmla="*/ 31 w 99"/>
                <a:gd name="T7" fmla="*/ 19 h 73"/>
                <a:gd name="T8" fmla="*/ 29 w 99"/>
                <a:gd name="T9" fmla="*/ 23 h 73"/>
                <a:gd name="T10" fmla="*/ 31 w 99"/>
                <a:gd name="T11" fmla="*/ 24 h 73"/>
                <a:gd name="T12" fmla="*/ 68 w 99"/>
                <a:gd name="T13" fmla="*/ 5 h 73"/>
                <a:gd name="T14" fmla="*/ 75 w 99"/>
                <a:gd name="T15" fmla="*/ 4 h 73"/>
                <a:gd name="T16" fmla="*/ 83 w 99"/>
                <a:gd name="T17" fmla="*/ 5 h 73"/>
                <a:gd name="T18" fmla="*/ 94 w 99"/>
                <a:gd name="T19" fmla="*/ 13 h 73"/>
                <a:gd name="T20" fmla="*/ 95 w 99"/>
                <a:gd name="T21" fmla="*/ 20 h 73"/>
                <a:gd name="T22" fmla="*/ 94 w 99"/>
                <a:gd name="T23" fmla="*/ 27 h 73"/>
                <a:gd name="T24" fmla="*/ 85 w 99"/>
                <a:gd name="T25" fmla="*/ 38 h 73"/>
                <a:gd name="T26" fmla="*/ 24 w 99"/>
                <a:gd name="T27" fmla="*/ 67 h 73"/>
                <a:gd name="T28" fmla="*/ 13 w 99"/>
                <a:gd name="T29" fmla="*/ 67 h 73"/>
                <a:gd name="T30" fmla="*/ 5 w 99"/>
                <a:gd name="T31" fmla="*/ 60 h 73"/>
                <a:gd name="T32" fmla="*/ 4 w 99"/>
                <a:gd name="T33" fmla="*/ 56 h 73"/>
                <a:gd name="T34" fmla="*/ 8 w 99"/>
                <a:gd name="T35" fmla="*/ 46 h 73"/>
                <a:gd name="T36" fmla="*/ 66 w 99"/>
                <a:gd name="T37" fmla="*/ 17 h 73"/>
                <a:gd name="T38" fmla="*/ 68 w 99"/>
                <a:gd name="T39" fmla="*/ 16 h 73"/>
                <a:gd name="T40" fmla="*/ 72 w 99"/>
                <a:gd name="T41" fmla="*/ 16 h 73"/>
                <a:gd name="T42" fmla="*/ 78 w 99"/>
                <a:gd name="T43" fmla="*/ 21 h 73"/>
                <a:gd name="T44" fmla="*/ 79 w 99"/>
                <a:gd name="T45" fmla="*/ 24 h 73"/>
                <a:gd name="T46" fmla="*/ 78 w 99"/>
                <a:gd name="T47" fmla="*/ 28 h 73"/>
                <a:gd name="T48" fmla="*/ 74 w 99"/>
                <a:gd name="T49" fmla="*/ 33 h 73"/>
                <a:gd name="T50" fmla="*/ 24 w 99"/>
                <a:gd name="T51" fmla="*/ 58 h 73"/>
                <a:gd name="T52" fmla="*/ 23 w 99"/>
                <a:gd name="T53" fmla="*/ 60 h 73"/>
                <a:gd name="T54" fmla="*/ 24 w 99"/>
                <a:gd name="T55" fmla="*/ 62 h 73"/>
                <a:gd name="T56" fmla="*/ 75 w 99"/>
                <a:gd name="T57" fmla="*/ 38 h 73"/>
                <a:gd name="T58" fmla="*/ 81 w 99"/>
                <a:gd name="T59" fmla="*/ 33 h 73"/>
                <a:gd name="T60" fmla="*/ 83 w 99"/>
                <a:gd name="T61" fmla="*/ 29 h 73"/>
                <a:gd name="T62" fmla="*/ 82 w 99"/>
                <a:gd name="T63" fmla="*/ 19 h 73"/>
                <a:gd name="T64" fmla="*/ 79 w 99"/>
                <a:gd name="T65" fmla="*/ 15 h 73"/>
                <a:gd name="T66" fmla="*/ 74 w 99"/>
                <a:gd name="T67" fmla="*/ 12 h 73"/>
                <a:gd name="T68" fmla="*/ 63 w 99"/>
                <a:gd name="T69" fmla="*/ 13 h 73"/>
                <a:gd name="T70" fmla="*/ 10 w 99"/>
                <a:gd name="T71" fmla="*/ 39 h 73"/>
                <a:gd name="T72" fmla="*/ 1 w 99"/>
                <a:gd name="T73" fmla="*/ 50 h 73"/>
                <a:gd name="T74" fmla="*/ 1 w 99"/>
                <a:gd name="T75" fmla="*/ 63 h 73"/>
                <a:gd name="T76" fmla="*/ 5 w 99"/>
                <a:gd name="T77" fmla="*/ 69 h 73"/>
                <a:gd name="T78" fmla="*/ 16 w 99"/>
                <a:gd name="T79" fmla="*/ 73 h 73"/>
                <a:gd name="T80" fmla="*/ 23 w 99"/>
                <a:gd name="T81" fmla="*/ 73 h 73"/>
                <a:gd name="T82" fmla="*/ 87 w 99"/>
                <a:gd name="T83" fmla="*/ 42 h 73"/>
                <a:gd name="T84" fmla="*/ 91 w 99"/>
                <a:gd name="T85" fmla="*/ 39 h 73"/>
                <a:gd name="T86" fmla="*/ 97 w 99"/>
                <a:gd name="T87" fmla="*/ 32 h 73"/>
                <a:gd name="T88" fmla="*/ 98 w 99"/>
                <a:gd name="T89" fmla="*/ 28 h 73"/>
                <a:gd name="T90" fmla="*/ 99 w 99"/>
                <a:gd name="T91" fmla="*/ 20 h 73"/>
                <a:gd name="T92" fmla="*/ 98 w 99"/>
                <a:gd name="T93" fmla="*/ 12 h 73"/>
                <a:gd name="T94" fmla="*/ 95 w 99"/>
                <a:gd name="T95" fmla="*/ 8 h 73"/>
                <a:gd name="T96" fmla="*/ 89 w 99"/>
                <a:gd name="T97" fmla="*/ 2 h 73"/>
                <a:gd name="T98" fmla="*/ 85 w 99"/>
                <a:gd name="T9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9" h="73">
                  <a:moveTo>
                    <a:pt x="85" y="0"/>
                  </a:moveTo>
                  <a:lnTo>
                    <a:pt x="85" y="0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71" y="0"/>
                  </a:lnTo>
                  <a:lnTo>
                    <a:pt x="67" y="1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29" y="20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31" y="24"/>
                  </a:lnTo>
                  <a:lnTo>
                    <a:pt x="32" y="23"/>
                  </a:lnTo>
                  <a:lnTo>
                    <a:pt x="68" y="5"/>
                  </a:lnTo>
                  <a:lnTo>
                    <a:pt x="68" y="5"/>
                  </a:lnTo>
                  <a:lnTo>
                    <a:pt x="75" y="4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9" y="8"/>
                  </a:lnTo>
                  <a:lnTo>
                    <a:pt x="94" y="13"/>
                  </a:lnTo>
                  <a:lnTo>
                    <a:pt x="94" y="13"/>
                  </a:lnTo>
                  <a:lnTo>
                    <a:pt x="95" y="20"/>
                  </a:lnTo>
                  <a:lnTo>
                    <a:pt x="94" y="27"/>
                  </a:lnTo>
                  <a:lnTo>
                    <a:pt x="94" y="27"/>
                  </a:lnTo>
                  <a:lnTo>
                    <a:pt x="90" y="33"/>
                  </a:lnTo>
                  <a:lnTo>
                    <a:pt x="85" y="38"/>
                  </a:lnTo>
                  <a:lnTo>
                    <a:pt x="24" y="67"/>
                  </a:lnTo>
                  <a:lnTo>
                    <a:pt x="24" y="67"/>
                  </a:lnTo>
                  <a:lnTo>
                    <a:pt x="18" y="69"/>
                  </a:lnTo>
                  <a:lnTo>
                    <a:pt x="13" y="67"/>
                  </a:lnTo>
                  <a:lnTo>
                    <a:pt x="9" y="65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4" y="56"/>
                  </a:lnTo>
                  <a:lnTo>
                    <a:pt x="5" y="51"/>
                  </a:lnTo>
                  <a:lnTo>
                    <a:pt x="8" y="46"/>
                  </a:lnTo>
                  <a:lnTo>
                    <a:pt x="12" y="43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8" y="16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5" y="19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9" y="24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7" y="31"/>
                  </a:lnTo>
                  <a:lnTo>
                    <a:pt x="74" y="33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3" y="59"/>
                  </a:lnTo>
                  <a:lnTo>
                    <a:pt x="23" y="60"/>
                  </a:lnTo>
                  <a:lnTo>
                    <a:pt x="23" y="60"/>
                  </a:lnTo>
                  <a:lnTo>
                    <a:pt x="24" y="62"/>
                  </a:lnTo>
                  <a:lnTo>
                    <a:pt x="25" y="62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81" y="33"/>
                  </a:lnTo>
                  <a:lnTo>
                    <a:pt x="83" y="29"/>
                  </a:lnTo>
                  <a:lnTo>
                    <a:pt x="83" y="29"/>
                  </a:lnTo>
                  <a:lnTo>
                    <a:pt x="83" y="24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79" y="15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68" y="12"/>
                  </a:lnTo>
                  <a:lnTo>
                    <a:pt x="63" y="13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4" y="43"/>
                  </a:lnTo>
                  <a:lnTo>
                    <a:pt x="1" y="50"/>
                  </a:lnTo>
                  <a:lnTo>
                    <a:pt x="0" y="5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10" y="71"/>
                  </a:lnTo>
                  <a:lnTo>
                    <a:pt x="16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7" y="71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91" y="39"/>
                  </a:lnTo>
                  <a:lnTo>
                    <a:pt x="94" y="36"/>
                  </a:lnTo>
                  <a:lnTo>
                    <a:pt x="97" y="32"/>
                  </a:lnTo>
                  <a:lnTo>
                    <a:pt x="98" y="28"/>
                  </a:lnTo>
                  <a:lnTo>
                    <a:pt x="98" y="28"/>
                  </a:lnTo>
                  <a:lnTo>
                    <a:pt x="99" y="24"/>
                  </a:lnTo>
                  <a:lnTo>
                    <a:pt x="99" y="20"/>
                  </a:lnTo>
                  <a:lnTo>
                    <a:pt x="99" y="16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95" y="8"/>
                  </a:lnTo>
                  <a:lnTo>
                    <a:pt x="93" y="5"/>
                  </a:lnTo>
                  <a:lnTo>
                    <a:pt x="89" y="2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E5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53" name="文本框 252">
            <a:extLst>
              <a:ext uri="{FF2B5EF4-FFF2-40B4-BE49-F238E27FC236}">
                <a16:creationId xmlns:a16="http://schemas.microsoft.com/office/drawing/2014/main" id="{C0186010-8CFD-3D41-9D44-80C57591FEA9}"/>
              </a:ext>
            </a:extLst>
          </p:cNvPr>
          <p:cNvSpPr txBox="1"/>
          <p:nvPr/>
        </p:nvSpPr>
        <p:spPr>
          <a:xfrm>
            <a:off x="3707184" y="3438936"/>
            <a:ext cx="2081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+mn-lt"/>
                <a:cs typeface="+mn-lt"/>
              </a:rPr>
              <a:t>Market </a:t>
            </a:r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Winner</a:t>
            </a:r>
            <a:endParaRPr kumimoji="1" lang="zh-CN" altLang="en-US" sz="2400"/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87BAD7DE-6B79-0C47-9249-7679AA2289A7}"/>
              </a:ext>
            </a:extLst>
          </p:cNvPr>
          <p:cNvSpPr txBox="1"/>
          <p:nvPr/>
        </p:nvSpPr>
        <p:spPr>
          <a:xfrm>
            <a:off x="9284769" y="3564536"/>
            <a:ext cx="208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+mn-lt"/>
                <a:cs typeface="+mn-lt"/>
              </a:rPr>
              <a:t>Innovation</a:t>
            </a:r>
            <a:endParaRPr kumimoji="1" lang="zh-CN" altLang="en-US" sz="2400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DAB3AC6D-44AE-7147-BAAB-F797D05ABB3F}"/>
              </a:ext>
            </a:extLst>
          </p:cNvPr>
          <p:cNvSpPr/>
          <p:nvPr/>
        </p:nvSpPr>
        <p:spPr>
          <a:xfrm>
            <a:off x="314291" y="4394808"/>
            <a:ext cx="30677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Manage supplier change successfully</a:t>
            </a:r>
            <a:endParaRPr lang="en-US" altLang="zh-CN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Pay attention to better performance of supplier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Develop other </a:t>
            </a:r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Indian</a:t>
            </a: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 suppliers to skip from single-source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1648E963-3C0E-7144-A379-13CDF392E5DA}"/>
              </a:ext>
            </a:extLst>
          </p:cNvPr>
          <p:cNvSpPr/>
          <p:nvPr/>
        </p:nvSpPr>
        <p:spPr>
          <a:xfrm>
            <a:off x="3481705" y="4417301"/>
            <a:ext cx="27692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own larger market share </a:t>
            </a:r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and higher customer satisfaction</a:t>
            </a:r>
            <a:endParaRPr lang="en-US" altLang="zh-CN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05C63837-4164-9A49-99C4-09E0C8FBC046}"/>
              </a:ext>
            </a:extLst>
          </p:cNvPr>
          <p:cNvSpPr/>
          <p:nvPr/>
        </p:nvSpPr>
        <p:spPr>
          <a:xfrm>
            <a:off x="6103057" y="4417301"/>
            <a:ext cx="30677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Optimize</a:t>
            </a:r>
            <a:r>
              <a:rPr lang="zh-CN" altLang="en-US" sz="2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supply chain </a:t>
            </a:r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and find solutions </a:t>
            </a: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to 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achieve green level</a:t>
            </a:r>
            <a:r>
              <a:rPr lang="en-US" altLang="zh-CN" sz="2000" b="1">
                <a:solidFill>
                  <a:schemeClr val="bg1"/>
                </a:solidFill>
                <a:ea typeface="+mn-lt"/>
                <a:cs typeface="Calibri"/>
              </a:rPr>
              <a:t> and environmental protection</a:t>
            </a:r>
            <a:endParaRPr lang="en-US" altLang="zh-CN" sz="20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1979DC8D-6507-B84D-80AF-377F067D9778}"/>
              </a:ext>
            </a:extLst>
          </p:cNvPr>
          <p:cNvSpPr/>
          <p:nvPr/>
        </p:nvSpPr>
        <p:spPr>
          <a:xfrm>
            <a:off x="9016089" y="4439212"/>
            <a:ext cx="30677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Expand in innovation of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 other aloevera product</a:t>
            </a:r>
            <a:endParaRPr lang="en-US" altLang="zh-CN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54" name="Image 6">
            <a:extLst>
              <a:ext uri="{FF2B5EF4-FFF2-40B4-BE49-F238E27FC236}">
                <a16:creationId xmlns:a16="http://schemas.microsoft.com/office/drawing/2014/main" id="{937EDF42-6440-4845-BEDC-89582B000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359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A92A55E-A94E-1647-A325-5FD4E82460A5}"/>
              </a:ext>
            </a:extLst>
          </p:cNvPr>
          <p:cNvSpPr/>
          <p:nvPr/>
        </p:nvSpPr>
        <p:spPr>
          <a:xfrm>
            <a:off x="562944" y="1996440"/>
            <a:ext cx="3273098" cy="40554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多边形 10">
            <a:extLst>
              <a:ext uri="{FF2B5EF4-FFF2-40B4-BE49-F238E27FC236}">
                <a16:creationId xmlns:a16="http://schemas.microsoft.com/office/drawing/2014/main" id="{483FD7A1-F3BC-AA43-AE21-DFB1B5FD4F8A}"/>
              </a:ext>
            </a:extLst>
          </p:cNvPr>
          <p:cNvSpPr/>
          <p:nvPr/>
        </p:nvSpPr>
        <p:spPr>
          <a:xfrm>
            <a:off x="565485" y="104445"/>
            <a:ext cx="10628266" cy="139692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4" name="任意多边形 12">
            <a:extLst>
              <a:ext uri="{FF2B5EF4-FFF2-40B4-BE49-F238E27FC236}">
                <a16:creationId xmlns:a16="http://schemas.microsoft.com/office/drawing/2014/main" id="{EF23353C-D3D1-DB45-B62C-54968CECEFA2}"/>
              </a:ext>
            </a:extLst>
          </p:cNvPr>
          <p:cNvSpPr/>
          <p:nvPr/>
        </p:nvSpPr>
        <p:spPr>
          <a:xfrm>
            <a:off x="4049800" y="570087"/>
            <a:ext cx="7143952" cy="1396926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5" name="任意多边形 14">
            <a:extLst>
              <a:ext uri="{FF2B5EF4-FFF2-40B4-BE49-F238E27FC236}">
                <a16:creationId xmlns:a16="http://schemas.microsoft.com/office/drawing/2014/main" id="{CE347497-2555-E546-825E-A576D1EC91D3}"/>
              </a:ext>
            </a:extLst>
          </p:cNvPr>
          <p:cNvSpPr/>
          <p:nvPr/>
        </p:nvSpPr>
        <p:spPr>
          <a:xfrm>
            <a:off x="7339905" y="1035729"/>
            <a:ext cx="3853847" cy="1396926"/>
          </a:xfrm>
          <a:custGeom>
            <a:avLst/>
            <a:gdLst>
              <a:gd name="connsiteX0" fmla="*/ 0 w 3121152"/>
              <a:gd name="connsiteY0" fmla="*/ 295937 h 1183746"/>
              <a:gd name="connsiteX1" fmla="*/ 2529279 w 3121152"/>
              <a:gd name="connsiteY1" fmla="*/ 295937 h 1183746"/>
              <a:gd name="connsiteX2" fmla="*/ 2529279 w 3121152"/>
              <a:gd name="connsiteY2" fmla="*/ 0 h 1183746"/>
              <a:gd name="connsiteX3" fmla="*/ 3121152 w 3121152"/>
              <a:gd name="connsiteY3" fmla="*/ 591873 h 1183746"/>
              <a:gd name="connsiteX4" fmla="*/ 2529279 w 3121152"/>
              <a:gd name="connsiteY4" fmla="*/ 1183746 h 1183746"/>
              <a:gd name="connsiteX5" fmla="*/ 2529279 w 3121152"/>
              <a:gd name="connsiteY5" fmla="*/ 887810 h 1183746"/>
              <a:gd name="connsiteX6" fmla="*/ 0 w 3121152"/>
              <a:gd name="connsiteY6" fmla="*/ 887810 h 1183746"/>
              <a:gd name="connsiteX7" fmla="*/ 0 w 3121152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152" h="1183746">
                <a:moveTo>
                  <a:pt x="0" y="295937"/>
                </a:moveTo>
                <a:lnTo>
                  <a:pt x="2529279" y="295937"/>
                </a:lnTo>
                <a:lnTo>
                  <a:pt x="2529279" y="0"/>
                </a:lnTo>
                <a:lnTo>
                  <a:pt x="3121152" y="591873"/>
                </a:lnTo>
                <a:lnTo>
                  <a:pt x="2529279" y="1183746"/>
                </a:lnTo>
                <a:lnTo>
                  <a:pt x="2529279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rgbClr val="FFA30C"/>
          </a:solidFill>
          <a:ln w="28575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980C25-19EA-B246-A78C-AFF3552AC855}"/>
              </a:ext>
            </a:extLst>
          </p:cNvPr>
          <p:cNvSpPr txBox="1"/>
          <p:nvPr/>
        </p:nvSpPr>
        <p:spPr>
          <a:xfrm>
            <a:off x="980548" y="570087"/>
            <a:ext cx="265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/>
              <a:t>Short-term plan </a:t>
            </a:r>
            <a:endParaRPr kumimoji="1" lang="zh-CN" altLang="en-US" sz="2400" b="1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D3D68BC5-8FAD-4B4C-AB18-6F8187046B9E}"/>
              </a:ext>
            </a:extLst>
          </p:cNvPr>
          <p:cNvSpPr txBox="1"/>
          <p:nvPr/>
        </p:nvSpPr>
        <p:spPr>
          <a:xfrm>
            <a:off x="4160227" y="1031752"/>
            <a:ext cx="265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/>
              <a:t>Mid-term plan </a:t>
            </a:r>
            <a:endParaRPr kumimoji="1" lang="zh-CN" altLang="en-US" sz="2400" b="1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B13C848-1C9A-9E45-B264-44C443AE8B04}"/>
              </a:ext>
            </a:extLst>
          </p:cNvPr>
          <p:cNvSpPr txBox="1"/>
          <p:nvPr/>
        </p:nvSpPr>
        <p:spPr>
          <a:xfrm>
            <a:off x="7339906" y="1493417"/>
            <a:ext cx="265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/>
              <a:t>Long-term plan </a:t>
            </a:r>
            <a:endParaRPr kumimoji="1" lang="zh-CN" altLang="en-US" sz="2400" b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BA638E5E-5E48-6846-937E-609EA5145CE6}"/>
              </a:ext>
            </a:extLst>
          </p:cNvPr>
          <p:cNvSpPr/>
          <p:nvPr/>
        </p:nvSpPr>
        <p:spPr>
          <a:xfrm>
            <a:off x="562944" y="1996440"/>
            <a:ext cx="33445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M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anage </a:t>
            </a: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S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upplier </a:t>
            </a: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C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hange successfully  </a:t>
            </a:r>
            <a:endParaRPr lang="en-US" altLang="zh-CN" sz="2000" b="1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Build good relationship during </a:t>
            </a:r>
            <a:r>
              <a:rPr lang="en-US" altLang="zh-CN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transition </a:t>
            </a:r>
            <a:endParaRPr lang="en-US" altLang="zh-CN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altLang="zh-CN" sz="2000">
                <a:solidFill>
                  <a:schemeClr val="bg1"/>
                </a:solidFill>
                <a:ea typeface="+mn-lt"/>
                <a:cs typeface="+mn-lt"/>
              </a:rPr>
              <a:t>      </a:t>
            </a: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(single source）</a:t>
            </a:r>
            <a:endParaRPr lang="en-US" altLang="zh-CN" sz="2000">
              <a:solidFill>
                <a:schemeClr val="bg1"/>
              </a:solidFill>
              <a:ea typeface="等线"/>
              <a:cs typeface="Calibri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S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upplier </a:t>
            </a: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O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ptimization</a:t>
            </a:r>
            <a:endParaRPr lang="en-US" altLang="zh-CN" sz="2000" b="1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Volume Leveraging to better pricing and terms </a:t>
            </a:r>
            <a:endParaRPr lang="en-US" altLang="zh-CN" sz="2000">
              <a:solidFill>
                <a:schemeClr val="bg1"/>
              </a:solidFill>
              <a:ea typeface="等线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Develop other 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Indian </a:t>
            </a:r>
            <a:r>
              <a:rPr lang="zh-CN" altLang="zh-CN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suppliers 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to get alternatives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Focused Renegotiation based on KPIs analysis</a:t>
            </a:r>
            <a:endParaRPr lang="zh-CN" altLang="zh-CN" sz="2000">
              <a:solidFill>
                <a:schemeClr val="bg1"/>
              </a:solidFill>
              <a:ea typeface="等线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3712BB95-9F04-0740-A431-729DD34610F6}"/>
              </a:ext>
            </a:extLst>
          </p:cNvPr>
          <p:cNvSpPr/>
          <p:nvPr/>
        </p:nvSpPr>
        <p:spPr>
          <a:xfrm>
            <a:off x="4058304" y="2261936"/>
            <a:ext cx="313078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94C931CB-2EF6-974A-BD16-A88F1EC0E995}"/>
              </a:ext>
            </a:extLst>
          </p:cNvPr>
          <p:cNvSpPr/>
          <p:nvPr/>
        </p:nvSpPr>
        <p:spPr>
          <a:xfrm>
            <a:off x="7424714" y="2400840"/>
            <a:ext cx="3268236" cy="36467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5DE05A3-B393-C042-8B01-8581442A116F}"/>
              </a:ext>
            </a:extLst>
          </p:cNvPr>
          <p:cNvSpPr/>
          <p:nvPr/>
        </p:nvSpPr>
        <p:spPr>
          <a:xfrm>
            <a:off x="3959640" y="2266447"/>
            <a:ext cx="33445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Expansion in </a:t>
            </a: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larger market 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Optimize suppliers to push them perform better</a:t>
            </a:r>
            <a:endParaRPr lang="en-US" altLang="zh-CN" sz="2000">
              <a:solidFill>
                <a:schemeClr val="bg1"/>
              </a:solidFill>
              <a:ea typeface="等线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Analyze company performance comparing with competitors and make Expansion and acquisition if possible</a:t>
            </a:r>
            <a:endParaRPr lang="en-US" altLang="zh-CN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6A0ECCA5-D3B4-074F-945F-0D59C58198A4}"/>
              </a:ext>
            </a:extLst>
          </p:cNvPr>
          <p:cNvSpPr/>
          <p:nvPr/>
        </p:nvSpPr>
        <p:spPr>
          <a:xfrm>
            <a:off x="7411349" y="2337540"/>
            <a:ext cx="34324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G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reen</a:t>
            </a:r>
            <a:r>
              <a:rPr lang="en-US" altLang="zh-CN" sz="2000" b="1">
                <a:solidFill>
                  <a:schemeClr val="bg1"/>
                </a:solidFill>
                <a:ea typeface="+mn-lt"/>
                <a:cs typeface="+mn-lt"/>
              </a:rPr>
              <a:t> Supply chain 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zh-CN" altLang="zh-CN" sz="2000">
              <a:solidFill>
                <a:schemeClr val="bg1"/>
              </a:solidFill>
              <a:ea typeface="等线"/>
              <a:cs typeface="Calibri"/>
            </a:endParaRPr>
          </a:p>
          <a:p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•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Lab teams work for solutions to achieve green level </a:t>
            </a: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•Propose green innovation requirements to suppliers and negotiate to make process improvement </a:t>
            </a:r>
            <a:endParaRPr lang="zh-CN" altLang="zh-CN" sz="2000">
              <a:solidFill>
                <a:schemeClr val="bg1"/>
              </a:solidFill>
              <a:ea typeface="等线"/>
              <a:cs typeface="Calibri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Innovation </a:t>
            </a:r>
            <a:r>
              <a:rPr lang="zh-CN" altLang="zh-CN" sz="2000" b="1">
                <a:solidFill>
                  <a:schemeClr val="bg1"/>
                </a:solidFill>
                <a:ea typeface="+mn-lt"/>
                <a:cs typeface="+mn-lt"/>
              </a:rPr>
              <a:t>in other aloevera products</a:t>
            </a:r>
            <a:endParaRPr lang="zh-CN" altLang="zh-CN" sz="2000">
              <a:solidFill>
                <a:schemeClr val="bg1"/>
              </a:solidFill>
              <a:ea typeface="等线"/>
              <a:cs typeface="Calibri"/>
            </a:endParaRPr>
          </a:p>
          <a:p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•Feasibility analysis </a:t>
            </a:r>
            <a:endParaRPr lang="zh-CN" altLang="zh-CN" sz="2000">
              <a:solidFill>
                <a:schemeClr val="bg1"/>
              </a:solidFill>
              <a:ea typeface="等线"/>
              <a:cs typeface="Calibri"/>
            </a:endParaRPr>
          </a:p>
          <a:p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•Sour</a:t>
            </a:r>
            <a:r>
              <a:rPr lang="en-US" altLang="zh-CN" sz="2000">
                <a:solidFill>
                  <a:schemeClr val="bg1"/>
                </a:solidFill>
                <a:ea typeface="+mn-lt"/>
                <a:cs typeface="+mn-lt"/>
              </a:rPr>
              <a:t>c</a:t>
            </a: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ing Aloevera Extract and required equipment </a:t>
            </a:r>
            <a:endParaRPr lang="zh-CN" altLang="zh-CN" sz="2000">
              <a:solidFill>
                <a:schemeClr val="bg1"/>
              </a:solidFill>
              <a:ea typeface="等线"/>
              <a:cs typeface="Calibri"/>
            </a:endParaRPr>
          </a:p>
        </p:txBody>
      </p:sp>
      <p:pic>
        <p:nvPicPr>
          <p:cNvPr id="14" name="Image 6">
            <a:extLst>
              <a:ext uri="{FF2B5EF4-FFF2-40B4-BE49-F238E27FC236}">
                <a16:creationId xmlns:a16="http://schemas.microsoft.com/office/drawing/2014/main" id="{D0A033E0-2666-AD45-B15A-55C3BF5C5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16059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61">
            <a:extLst>
              <a:ext uri="{FF2B5EF4-FFF2-40B4-BE49-F238E27FC236}">
                <a16:creationId xmlns:a16="http://schemas.microsoft.com/office/drawing/2014/main" id="{2A17FA53-8C51-524D-A4C3-4774D02281CF}"/>
              </a:ext>
            </a:extLst>
          </p:cNvPr>
          <p:cNvSpPr/>
          <p:nvPr/>
        </p:nvSpPr>
        <p:spPr>
          <a:xfrm>
            <a:off x="508032" y="4580368"/>
            <a:ext cx="2454288" cy="2062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8BF2173-290F-7345-BAD0-229C0098EED1}"/>
              </a:ext>
            </a:extLst>
          </p:cNvPr>
          <p:cNvSpPr/>
          <p:nvPr/>
        </p:nvSpPr>
        <p:spPr>
          <a:xfrm>
            <a:off x="508032" y="2599552"/>
            <a:ext cx="2454288" cy="19808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FFF9ADA9-BBFD-614D-A24D-BCA39A31081D}"/>
              </a:ext>
            </a:extLst>
          </p:cNvPr>
          <p:cNvSpPr/>
          <p:nvPr/>
        </p:nvSpPr>
        <p:spPr>
          <a:xfrm>
            <a:off x="6363544" y="942125"/>
            <a:ext cx="2454288" cy="1190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DF836EEC-27E8-D840-92A2-FDDF78E89F94}"/>
              </a:ext>
            </a:extLst>
          </p:cNvPr>
          <p:cNvSpPr/>
          <p:nvPr/>
        </p:nvSpPr>
        <p:spPr>
          <a:xfrm>
            <a:off x="497394" y="942125"/>
            <a:ext cx="2454288" cy="1190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427111-9041-9646-AA33-09BCFAE6685A}"/>
              </a:ext>
            </a:extLst>
          </p:cNvPr>
          <p:cNvSpPr txBox="1"/>
          <p:nvPr/>
        </p:nvSpPr>
        <p:spPr>
          <a:xfrm>
            <a:off x="442722" y="307638"/>
            <a:ext cx="4072535" cy="59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" pitchFamily="2" charset="0"/>
                <a:ea typeface="+mn-lt"/>
                <a:cs typeface="+mn-lt"/>
              </a:rPr>
              <a:t>Project Portfolio</a:t>
            </a:r>
            <a:endParaRPr kumimoji="1" lang="zh-CN" altLang="en-US" sz="3200" dirty="0">
              <a:latin typeface="Helvetica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04FD95-0B7D-3348-A956-F9C11E412E57}"/>
              </a:ext>
            </a:extLst>
          </p:cNvPr>
          <p:cNvSpPr txBox="1"/>
          <p:nvPr/>
        </p:nvSpPr>
        <p:spPr>
          <a:xfrm>
            <a:off x="731741" y="946407"/>
            <a:ext cx="1985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P1.Supplier&amp;Product Transition</a:t>
            </a:r>
            <a:endParaRPr kumimoji="1" lang="zh-CN" altLang="en-US" sz="2400" dirty="0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DAB3AC6D-44AE-7147-BAAB-F797D05ABB3F}"/>
              </a:ext>
            </a:extLst>
          </p:cNvPr>
          <p:cNvSpPr/>
          <p:nvPr/>
        </p:nvSpPr>
        <p:spPr>
          <a:xfrm>
            <a:off x="459087" y="2628781"/>
            <a:ext cx="258897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schemeClr val="bg1"/>
                </a:solidFill>
                <a:ea typeface="+mn-lt"/>
                <a:cs typeface="+mn-lt"/>
              </a:rPr>
              <a:t>PROS: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ea typeface="+mn-lt"/>
                <a:cs typeface="+mn-lt"/>
              </a:rPr>
              <a:t>Less transportation cost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ea typeface="+mn-lt"/>
                <a:cs typeface="+mn-lt"/>
              </a:rPr>
              <a:t>Products based on Aloe vera are popular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Existing </a:t>
            </a:r>
            <a:r>
              <a:rPr lang="en-US" altLang="zh-CN" sz="1600" dirty="0" err="1">
                <a:solidFill>
                  <a:schemeClr val="bg1"/>
                </a:solidFill>
                <a:cs typeface="Calibri"/>
              </a:rPr>
              <a:t>equipments</a:t>
            </a:r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 and experience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722EC26C-5B28-6041-804C-BC40BC288B7E}"/>
              </a:ext>
            </a:extLst>
          </p:cNvPr>
          <p:cNvSpPr/>
          <p:nvPr/>
        </p:nvSpPr>
        <p:spPr>
          <a:xfrm>
            <a:off x="3430469" y="942123"/>
            <a:ext cx="2454288" cy="1190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BBA9DE5C-9E1F-854D-81B8-A6CE2B101E09}"/>
              </a:ext>
            </a:extLst>
          </p:cNvPr>
          <p:cNvSpPr/>
          <p:nvPr/>
        </p:nvSpPr>
        <p:spPr>
          <a:xfrm>
            <a:off x="9296619" y="942122"/>
            <a:ext cx="2454288" cy="1190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C0186010-8CFD-3D41-9D44-80C57591FEA9}"/>
              </a:ext>
            </a:extLst>
          </p:cNvPr>
          <p:cNvSpPr txBox="1"/>
          <p:nvPr/>
        </p:nvSpPr>
        <p:spPr>
          <a:xfrm>
            <a:off x="6334926" y="946406"/>
            <a:ext cx="2454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P3. Market Expansion in other products</a:t>
            </a:r>
            <a:endParaRPr kumimoji="1" lang="zh-CN" altLang="en-US" sz="2400" dirty="0"/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87BAD7DE-6B79-0C47-9249-7679AA2289A7}"/>
              </a:ext>
            </a:extLst>
          </p:cNvPr>
          <p:cNvSpPr txBox="1"/>
          <p:nvPr/>
        </p:nvSpPr>
        <p:spPr>
          <a:xfrm>
            <a:off x="3616881" y="949416"/>
            <a:ext cx="208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P2. Supplier Expansion</a:t>
            </a:r>
            <a:r>
              <a:rPr lang="zh-CN" altLang="en-US" sz="2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Optimization</a:t>
            </a:r>
            <a:endParaRPr kumimoji="1" lang="zh-CN" altLang="en-US" sz="2400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CB3D3A46-B486-E543-A6EB-6AEB78168AD3}"/>
              </a:ext>
            </a:extLst>
          </p:cNvPr>
          <p:cNvSpPr/>
          <p:nvPr/>
        </p:nvSpPr>
        <p:spPr>
          <a:xfrm>
            <a:off x="455486" y="4593120"/>
            <a:ext cx="258897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schemeClr val="bg1"/>
                </a:solidFill>
                <a:ea typeface="+mn-lt"/>
                <a:cs typeface="+mn-lt"/>
              </a:rPr>
              <a:t>CONS: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ea typeface="+mn-lt"/>
                <a:cs typeface="+mn-lt"/>
              </a:rPr>
              <a:t>Switching cost and testing cost &amp;time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ea typeface="+mn-lt"/>
                <a:cs typeface="+mn-lt"/>
              </a:rPr>
              <a:t>Relationship with new supplier and new regulations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ea typeface="+mn-lt"/>
                <a:cs typeface="+mn-lt"/>
              </a:rPr>
              <a:t>Losing 10% of present business</a:t>
            </a:r>
            <a:endParaRPr lang="en-US" altLang="zh-CN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4D278F2-711E-0D4C-99F7-62DF0F9E8630}"/>
              </a:ext>
            </a:extLst>
          </p:cNvPr>
          <p:cNvSpPr txBox="1"/>
          <p:nvPr/>
        </p:nvSpPr>
        <p:spPr>
          <a:xfrm>
            <a:off x="9483031" y="1121914"/>
            <a:ext cx="2081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P4. Green </a:t>
            </a: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Supply chain </a:t>
            </a:r>
            <a:endParaRPr kumimoji="1" lang="zh-CN" altLang="en-US" sz="2400" dirty="0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E450B10A-11DB-1C4E-A2B1-56950D07EF45}"/>
              </a:ext>
            </a:extLst>
          </p:cNvPr>
          <p:cNvSpPr/>
          <p:nvPr/>
        </p:nvSpPr>
        <p:spPr>
          <a:xfrm>
            <a:off x="3523245" y="4580368"/>
            <a:ext cx="2454288" cy="20184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DC783D91-78A8-BF48-AAA8-9A77CBB748B7}"/>
              </a:ext>
            </a:extLst>
          </p:cNvPr>
          <p:cNvSpPr/>
          <p:nvPr/>
        </p:nvSpPr>
        <p:spPr>
          <a:xfrm>
            <a:off x="3523245" y="2599552"/>
            <a:ext cx="2454288" cy="19808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DFED7595-8ABF-C145-83A8-86D03C1A81E5}"/>
              </a:ext>
            </a:extLst>
          </p:cNvPr>
          <p:cNvSpPr/>
          <p:nvPr/>
        </p:nvSpPr>
        <p:spPr>
          <a:xfrm>
            <a:off x="3455903" y="2518265"/>
            <a:ext cx="25889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PROS: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Skip from single-source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Easier to negotiation with supplier to get better performance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77D9F83B-0199-D54A-B3FB-F35CC774E7E6}"/>
              </a:ext>
            </a:extLst>
          </p:cNvPr>
          <p:cNvSpPr/>
          <p:nvPr/>
        </p:nvSpPr>
        <p:spPr>
          <a:xfrm>
            <a:off x="3447425" y="4522907"/>
            <a:ext cx="25889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CONS: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Uncertain suppliers efficiency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Supplier relationship  management may cost more time and money </a:t>
            </a:r>
            <a:endParaRPr lang="en-US" altLang="zh-CN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ED3BBE3F-E2BF-CB45-B261-A74636F33588}"/>
              </a:ext>
            </a:extLst>
          </p:cNvPr>
          <p:cNvSpPr/>
          <p:nvPr/>
        </p:nvSpPr>
        <p:spPr>
          <a:xfrm>
            <a:off x="6380500" y="4741883"/>
            <a:ext cx="2454288" cy="19005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7750CEA8-921C-DD45-866E-7F4E5B767D65}"/>
              </a:ext>
            </a:extLst>
          </p:cNvPr>
          <p:cNvSpPr/>
          <p:nvPr/>
        </p:nvSpPr>
        <p:spPr>
          <a:xfrm>
            <a:off x="6380500" y="2599551"/>
            <a:ext cx="2454288" cy="2142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0F2A020C-DA2A-AD46-8B6D-D943E99BBA1E}"/>
              </a:ext>
            </a:extLst>
          </p:cNvPr>
          <p:cNvSpPr/>
          <p:nvPr/>
        </p:nvSpPr>
        <p:spPr>
          <a:xfrm>
            <a:off x="6296202" y="2528521"/>
            <a:ext cx="274693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PROS: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Low transportation cost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Expand new market and have more profit zone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Have customer reputation from basic product  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A994FAF1-4387-3C43-A661-AC3ADD263CA7}"/>
              </a:ext>
            </a:extLst>
          </p:cNvPr>
          <p:cNvSpPr/>
          <p:nvPr/>
        </p:nvSpPr>
        <p:spPr>
          <a:xfrm>
            <a:off x="6296202" y="4680488"/>
            <a:ext cx="25889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CONS: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Risk of new products future in local market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May need more </a:t>
            </a:r>
            <a:r>
              <a:rPr lang="en-US" altLang="zh-CN" dirty="0" err="1">
                <a:solidFill>
                  <a:schemeClr val="bg1"/>
                </a:solidFill>
                <a:ea typeface="+mn-lt"/>
                <a:cs typeface="+mn-lt"/>
              </a:rPr>
              <a:t>equipments</a:t>
            </a: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More competitors</a:t>
            </a:r>
            <a:endParaRPr lang="en-US" altLang="zh-CN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6125D962-2662-0947-810A-0B3CAB316B67}"/>
              </a:ext>
            </a:extLst>
          </p:cNvPr>
          <p:cNvSpPr/>
          <p:nvPr/>
        </p:nvSpPr>
        <p:spPr>
          <a:xfrm>
            <a:off x="9305096" y="4741882"/>
            <a:ext cx="2686371" cy="18569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633A58E9-A4A4-2D4D-8C9C-DBE39E19EEEF}"/>
              </a:ext>
            </a:extLst>
          </p:cNvPr>
          <p:cNvSpPr/>
          <p:nvPr/>
        </p:nvSpPr>
        <p:spPr>
          <a:xfrm>
            <a:off x="9305097" y="2599552"/>
            <a:ext cx="2686372" cy="2142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54548C16-6846-274B-B190-AA00FBC3483A}"/>
              </a:ext>
            </a:extLst>
          </p:cNvPr>
          <p:cNvSpPr/>
          <p:nvPr/>
        </p:nvSpPr>
        <p:spPr>
          <a:xfrm>
            <a:off x="9216352" y="2587688"/>
            <a:ext cx="29756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PROS: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Social responsibilities and reputation of company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Environmental contribution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May get subsidy</a:t>
            </a:r>
            <a:r>
              <a:rPr lang="zh-CN" alt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and support from government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86527059-9941-734E-B9AA-168C0FA15A69}"/>
              </a:ext>
            </a:extLst>
          </p:cNvPr>
          <p:cNvSpPr/>
          <p:nvPr/>
        </p:nvSpPr>
        <p:spPr>
          <a:xfrm>
            <a:off x="9237755" y="4741882"/>
            <a:ext cx="258897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ea typeface="+mn-lt"/>
                <a:cs typeface="+mn-lt"/>
              </a:rPr>
              <a:t>CONS: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Extra cost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Maybe changes in </a:t>
            </a:r>
            <a:r>
              <a:rPr lang="en-US" altLang="zh-CN" dirty="0" err="1">
                <a:solidFill>
                  <a:schemeClr val="bg1"/>
                </a:solidFill>
                <a:ea typeface="+mn-lt"/>
                <a:cs typeface="+mn-lt"/>
              </a:rPr>
              <a:t>techonologies</a:t>
            </a:r>
            <a:r>
              <a:rPr lang="en-US" altLang="zh-CN" dirty="0">
                <a:solidFill>
                  <a:schemeClr val="bg1"/>
                </a:solidFill>
                <a:ea typeface="+mn-lt"/>
                <a:cs typeface="+mn-lt"/>
              </a:rPr>
              <a:t> and supply chain</a:t>
            </a:r>
            <a:endParaRPr lang="en-US" altLang="zh-CN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269E788B-D8F5-0841-B6C4-DA3C77F7DAAA}"/>
              </a:ext>
            </a:extLst>
          </p:cNvPr>
          <p:cNvSpPr/>
          <p:nvPr/>
        </p:nvSpPr>
        <p:spPr>
          <a:xfrm>
            <a:off x="497394" y="2209171"/>
            <a:ext cx="11603612" cy="242887"/>
          </a:xfrm>
          <a:prstGeom prst="rightArrow">
            <a:avLst>
              <a:gd name="adj1" fmla="val 50000"/>
              <a:gd name="adj2" fmla="val 97914"/>
            </a:avLst>
          </a:prstGeom>
          <a:gradFill flip="none" rotWithShape="1">
            <a:gsLst>
              <a:gs pos="3999">
                <a:schemeClr val="tx1"/>
              </a:gs>
              <a:gs pos="33000">
                <a:schemeClr val="tx1"/>
              </a:gs>
              <a:gs pos="0">
                <a:schemeClr val="tx1"/>
              </a:gs>
              <a:gs pos="48000">
                <a:schemeClr val="accent1">
                  <a:lumMod val="45000"/>
                  <a:lumOff val="55000"/>
                </a:schemeClr>
              </a:gs>
              <a:gs pos="63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1" name="Image 6">
            <a:extLst>
              <a:ext uri="{FF2B5EF4-FFF2-40B4-BE49-F238E27FC236}">
                <a16:creationId xmlns:a16="http://schemas.microsoft.com/office/drawing/2014/main" id="{DF33C630-C593-9945-957B-E7286770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33449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CD087460-BC65-1E45-BB91-5E20F06EF3B4}"/>
              </a:ext>
            </a:extLst>
          </p:cNvPr>
          <p:cNvSpPr/>
          <p:nvPr/>
        </p:nvSpPr>
        <p:spPr>
          <a:xfrm>
            <a:off x="575231" y="3130646"/>
            <a:ext cx="1752600" cy="17526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60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237D26-89BF-8141-A454-D708127EA6F4}"/>
              </a:ext>
            </a:extLst>
          </p:cNvPr>
          <p:cNvSpPr/>
          <p:nvPr/>
        </p:nvSpPr>
        <p:spPr>
          <a:xfrm>
            <a:off x="3421095" y="2408930"/>
            <a:ext cx="101600" cy="103187"/>
          </a:xfrm>
          <a:prstGeom prst="ellipse">
            <a:avLst/>
          </a:prstGeom>
          <a:solidFill>
            <a:srgbClr val="F05A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18CA0AA-67DA-D149-B711-247ED7338794}"/>
              </a:ext>
            </a:extLst>
          </p:cNvPr>
          <p:cNvSpPr/>
          <p:nvPr/>
        </p:nvSpPr>
        <p:spPr>
          <a:xfrm>
            <a:off x="3384748" y="4540108"/>
            <a:ext cx="101600" cy="101600"/>
          </a:xfrm>
          <a:prstGeom prst="ellipse">
            <a:avLst/>
          </a:prstGeom>
          <a:solidFill>
            <a:srgbClr val="00914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4066E2D-285A-E646-AEAD-13C3AACF38CD}"/>
              </a:ext>
            </a:extLst>
          </p:cNvPr>
          <p:cNvSpPr/>
          <p:nvPr/>
        </p:nvSpPr>
        <p:spPr>
          <a:xfrm>
            <a:off x="443468" y="2978246"/>
            <a:ext cx="1992313" cy="1992313"/>
          </a:xfrm>
          <a:prstGeom prst="ellipse">
            <a:avLst/>
          </a:prstGeom>
          <a:noFill/>
          <a:ln>
            <a:solidFill>
              <a:srgbClr val="916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600"/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45701865-9AAC-374F-85EA-0211FB34D2B0}"/>
              </a:ext>
            </a:extLst>
          </p:cNvPr>
          <p:cNvSpPr>
            <a:spLocks/>
          </p:cNvSpPr>
          <p:nvPr/>
        </p:nvSpPr>
        <p:spPr bwMode="auto">
          <a:xfrm>
            <a:off x="708581" y="3375121"/>
            <a:ext cx="1387475" cy="1141413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45861CB7-3F30-AD43-8A87-39BA1D061D99}"/>
              </a:ext>
            </a:extLst>
          </p:cNvPr>
          <p:cNvSpPr/>
          <p:nvPr/>
        </p:nvSpPr>
        <p:spPr>
          <a:xfrm>
            <a:off x="3506789" y="1929348"/>
            <a:ext cx="290666" cy="1086352"/>
          </a:xfrm>
          <a:prstGeom prst="leftBrace">
            <a:avLst>
              <a:gd name="adj1" fmla="val 8333"/>
              <a:gd name="adj2" fmla="val 4786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C03FA04-FA9B-7D4E-A0B0-6AFC61A9CB93}"/>
              </a:ext>
            </a:extLst>
          </p:cNvPr>
          <p:cNvSpPr txBox="1"/>
          <p:nvPr/>
        </p:nvSpPr>
        <p:spPr>
          <a:xfrm>
            <a:off x="3797455" y="1743283"/>
            <a:ext cx="1923590" cy="4669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sz="2400" b="1">
                <a:solidFill>
                  <a:schemeClr val="bg1"/>
                </a:solidFill>
                <a:ea typeface="+mn-lt"/>
                <a:cs typeface="+mn-lt"/>
              </a:rPr>
              <a:t>Opportunity:</a:t>
            </a:r>
            <a:endParaRPr lang="zh-CN" altLang="zh-CN" sz="2400">
              <a:solidFill>
                <a:schemeClr val="bg1"/>
              </a:solidFill>
              <a:ea typeface="等线"/>
              <a:cs typeface="Calibri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51B357-DDE6-6B4D-BABB-E2310803054C}"/>
              </a:ext>
            </a:extLst>
          </p:cNvPr>
          <p:cNvSpPr txBox="1"/>
          <p:nvPr/>
        </p:nvSpPr>
        <p:spPr>
          <a:xfrm>
            <a:off x="3797455" y="2664961"/>
            <a:ext cx="144178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zh-CN" sz="2400" b="1" dirty="0">
                <a:solidFill>
                  <a:schemeClr val="bg1"/>
                </a:solidFill>
                <a:ea typeface="+mn-lt"/>
                <a:cs typeface="+mn-lt"/>
              </a:rPr>
              <a:t>Problem:</a:t>
            </a:r>
            <a:endParaRPr kumimoji="1" lang="zh-CN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850C0AC-E3C8-8547-AB49-C2463D70B286}"/>
              </a:ext>
            </a:extLst>
          </p:cNvPr>
          <p:cNvSpPr/>
          <p:nvPr/>
        </p:nvSpPr>
        <p:spPr>
          <a:xfrm>
            <a:off x="5721046" y="1573222"/>
            <a:ext cx="62023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Social responsibilities and reputation of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May get subsidy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and support from government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9929881-1D08-014D-97AA-A0E6804B7C1E}"/>
              </a:ext>
            </a:extLst>
          </p:cNvPr>
          <p:cNvSpPr/>
          <p:nvPr/>
        </p:nvSpPr>
        <p:spPr>
          <a:xfrm>
            <a:off x="5239239" y="2371769"/>
            <a:ext cx="6895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Transportation cause large amount CO2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Packaging leads to a lot of waste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Complicated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 production process causes energy consumption</a:t>
            </a:r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D645A659-A2AA-1A4E-82D1-7F0C626C3459}"/>
              </a:ext>
            </a:extLst>
          </p:cNvPr>
          <p:cNvSpPr/>
          <p:nvPr/>
        </p:nvSpPr>
        <p:spPr>
          <a:xfrm>
            <a:off x="3490930" y="3860312"/>
            <a:ext cx="265748" cy="1438481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E68790-B147-F744-9ADF-04574A5EBFFA}"/>
              </a:ext>
            </a:extLst>
          </p:cNvPr>
          <p:cNvSpPr txBox="1"/>
          <p:nvPr/>
        </p:nvSpPr>
        <p:spPr>
          <a:xfrm>
            <a:off x="3797455" y="3629481"/>
            <a:ext cx="108791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ea typeface="+mn-lt"/>
                <a:cs typeface="+mn-lt"/>
              </a:rPr>
              <a:t>Scope:</a:t>
            </a:r>
            <a:endParaRPr lang="zh-CN" altLang="zh-CN" sz="2400">
              <a:solidFill>
                <a:schemeClr val="bg1"/>
              </a:solidFill>
              <a:ea typeface="等线"/>
              <a:cs typeface="Calibri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AE1851D-5FE5-F749-B387-744026B31ACE}"/>
              </a:ext>
            </a:extLst>
          </p:cNvPr>
          <p:cNvSpPr txBox="1"/>
          <p:nvPr/>
        </p:nvSpPr>
        <p:spPr>
          <a:xfrm>
            <a:off x="3797455" y="5205806"/>
            <a:ext cx="1019307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Team</a:t>
            </a:r>
            <a:r>
              <a:rPr lang="zh-CN" altLang="zh-CN" sz="2400" b="1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kumimoji="1" lang="zh-CN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A76F40C-F197-924F-A7BF-BCCA96A61BE7}"/>
              </a:ext>
            </a:extLst>
          </p:cNvPr>
          <p:cNvSpPr/>
          <p:nvPr/>
        </p:nvSpPr>
        <p:spPr>
          <a:xfrm>
            <a:off x="4872384" y="3460985"/>
            <a:ext cx="77314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Lab teams and R&amp;D department work on green products and packages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Renegotiation with stakeholders to make it green such as transportation</a:t>
            </a:r>
            <a:r>
              <a:rPr lang="zh-CN" altLang="zh-CN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altLang="zh-CN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Training employees and members for green supply chain</a:t>
            </a:r>
            <a:endParaRPr lang="zh-CN" altLang="zh-CN" sz="2000" dirty="0">
              <a:solidFill>
                <a:schemeClr val="bg1"/>
              </a:solidFill>
              <a:ea typeface="等线"/>
              <a:cs typeface="Calibri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94721DF-5971-A442-B1D8-35764E794364}"/>
              </a:ext>
            </a:extLst>
          </p:cNvPr>
          <p:cNvSpPr/>
          <p:nvPr/>
        </p:nvSpPr>
        <p:spPr>
          <a:xfrm>
            <a:off x="4857539" y="5187260"/>
            <a:ext cx="62023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ea typeface="+mn-lt"/>
                <a:cs typeface="+mn-lt"/>
              </a:rPr>
              <a:t>Purchasing manager, Production manager, HR manager, Sales manager, Finance manager, R&amp;D manager, CEO</a:t>
            </a:r>
            <a:endParaRPr lang="zh-CN" altLang="en-US" sz="2000" dirty="0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D4B7B63F-6EAE-7041-AB2F-32AD97E25F44}"/>
              </a:ext>
            </a:extLst>
          </p:cNvPr>
          <p:cNvSpPr/>
          <p:nvPr/>
        </p:nvSpPr>
        <p:spPr>
          <a:xfrm>
            <a:off x="2965352" y="2535876"/>
            <a:ext cx="57874" cy="3702878"/>
          </a:xfrm>
          <a:prstGeom prst="leftBrace">
            <a:avLst/>
          </a:prstGeom>
          <a:ln w="127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C4348E-7D6D-1A43-83E8-CC079365B1D1}"/>
              </a:ext>
            </a:extLst>
          </p:cNvPr>
          <p:cNvSpPr txBox="1"/>
          <p:nvPr/>
        </p:nvSpPr>
        <p:spPr>
          <a:xfrm>
            <a:off x="3697902" y="5901065"/>
            <a:ext cx="1383844" cy="4669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+mn-lt"/>
                <a:cs typeface="+mn-lt"/>
              </a:rPr>
              <a:t>Timeline</a:t>
            </a:r>
            <a:endParaRPr kumimoji="1" lang="zh-CN" altLang="en-US" sz="240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8E60BCF-63CD-FE40-9EAE-D53F2F38C946}"/>
              </a:ext>
            </a:extLst>
          </p:cNvPr>
          <p:cNvSpPr/>
          <p:nvPr/>
        </p:nvSpPr>
        <p:spPr>
          <a:xfrm>
            <a:off x="3414547" y="6086352"/>
            <a:ext cx="101600" cy="101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EE522E9-B08A-784C-B543-EB575A7F5539}"/>
              </a:ext>
            </a:extLst>
          </p:cNvPr>
          <p:cNvSpPr txBox="1"/>
          <p:nvPr/>
        </p:nvSpPr>
        <p:spPr>
          <a:xfrm>
            <a:off x="243933" y="103211"/>
            <a:ext cx="318914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zh-CN" sz="3200" b="1">
                <a:solidFill>
                  <a:schemeClr val="bg1"/>
                </a:solidFill>
                <a:ea typeface="+mn-lt"/>
                <a:cs typeface="+mn-lt"/>
              </a:rPr>
              <a:t>Project charter</a:t>
            </a:r>
            <a:r>
              <a:rPr lang="zh-CN" altLang="en-US" sz="32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altLang="zh-CN" sz="3200" b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DDE4F-9BF7-3C48-B30F-AAC2D7E7F6CD}"/>
              </a:ext>
            </a:extLst>
          </p:cNvPr>
          <p:cNvSpPr txBox="1"/>
          <p:nvPr/>
        </p:nvSpPr>
        <p:spPr>
          <a:xfrm>
            <a:off x="333324" y="955488"/>
            <a:ext cx="96126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a typeface="+mn-lt"/>
                <a:cs typeface="+mn-lt"/>
              </a:rPr>
              <a:t>Goal:</a:t>
            </a:r>
            <a:endParaRPr lang="zh-CN" altLang="zh-CN" sz="2400" dirty="0">
              <a:solidFill>
                <a:schemeClr val="bg1"/>
              </a:solidFill>
              <a:ea typeface="等线"/>
              <a:cs typeface="Calibri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C9C8C78-F2D2-334F-8EB1-75454706280F}"/>
              </a:ext>
            </a:extLst>
          </p:cNvPr>
          <p:cNvSpPr/>
          <p:nvPr/>
        </p:nvSpPr>
        <p:spPr>
          <a:xfrm>
            <a:off x="1464136" y="724867"/>
            <a:ext cx="41040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Try use renewable energy sources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Reduce CO2 emission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Achieve green levels</a:t>
            </a:r>
          </a:p>
        </p:txBody>
      </p:sp>
      <p:pic>
        <p:nvPicPr>
          <p:cNvPr id="26" name="Image 6">
            <a:extLst>
              <a:ext uri="{FF2B5EF4-FFF2-40B4-BE49-F238E27FC236}">
                <a16:creationId xmlns:a16="http://schemas.microsoft.com/office/drawing/2014/main" id="{FF369883-C0C8-7F43-9CD1-2FD98F85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6424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26F912-DEEF-784A-812C-9C5F1D188CFF}"/>
              </a:ext>
            </a:extLst>
          </p:cNvPr>
          <p:cNvSpPr txBox="1"/>
          <p:nvPr/>
        </p:nvSpPr>
        <p:spPr>
          <a:xfrm>
            <a:off x="600655" y="643467"/>
            <a:ext cx="114295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+mn-lt"/>
                <a:cs typeface="+mn-lt"/>
              </a:rPr>
              <a:t>Team</a:t>
            </a:r>
            <a:r>
              <a:rPr lang="zh-CN" altLang="zh-CN" sz="24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kumimoji="1" lang="zh-CN" altLang="en-US" sz="240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5893BE2-1D72-3444-927F-89EE1071D24C}"/>
              </a:ext>
            </a:extLst>
          </p:cNvPr>
          <p:cNvGrpSpPr/>
          <p:nvPr/>
        </p:nvGrpSpPr>
        <p:grpSpPr>
          <a:xfrm>
            <a:off x="1743605" y="837725"/>
            <a:ext cx="8648700" cy="5540215"/>
            <a:chOff x="2220617" y="949761"/>
            <a:chExt cx="8648700" cy="55402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D4A7537-9341-594B-94CD-CC33126E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617" y="949761"/>
              <a:ext cx="8648700" cy="5540215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CF3E213-1D08-0349-AE1A-90A8B99E58DC}"/>
                </a:ext>
              </a:extLst>
            </p:cNvPr>
            <p:cNvSpPr/>
            <p:nvPr/>
          </p:nvSpPr>
          <p:spPr>
            <a:xfrm>
              <a:off x="2346889" y="2090057"/>
              <a:ext cx="1049454" cy="58057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F5B8A3B-421F-2143-BF2E-AA7FE191D274}"/>
                </a:ext>
              </a:extLst>
            </p:cNvPr>
            <p:cNvSpPr/>
            <p:nvPr/>
          </p:nvSpPr>
          <p:spPr>
            <a:xfrm>
              <a:off x="4480880" y="2090057"/>
              <a:ext cx="1136080" cy="58057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874C8E3-5071-0D46-985C-F47B9A2F1F8A}"/>
                </a:ext>
              </a:extLst>
            </p:cNvPr>
            <p:cNvSpPr/>
            <p:nvPr/>
          </p:nvSpPr>
          <p:spPr>
            <a:xfrm>
              <a:off x="5753573" y="2090057"/>
              <a:ext cx="1314883" cy="58057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6731824-9813-DA44-BDC8-CB121DDE3C62}"/>
                </a:ext>
              </a:extLst>
            </p:cNvPr>
            <p:cNvSpPr/>
            <p:nvPr/>
          </p:nvSpPr>
          <p:spPr>
            <a:xfrm>
              <a:off x="7205069" y="2090056"/>
              <a:ext cx="1049454" cy="58057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4DADBC1-B699-B34F-9C8F-41D222B4393A}"/>
                </a:ext>
              </a:extLst>
            </p:cNvPr>
            <p:cNvSpPr/>
            <p:nvPr/>
          </p:nvSpPr>
          <p:spPr>
            <a:xfrm>
              <a:off x="8212334" y="2061024"/>
              <a:ext cx="1314882" cy="58057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9791BDE-E53A-5847-9B6A-B4B8B5CDE38C}"/>
                </a:ext>
              </a:extLst>
            </p:cNvPr>
            <p:cNvSpPr/>
            <p:nvPr/>
          </p:nvSpPr>
          <p:spPr>
            <a:xfrm>
              <a:off x="5886287" y="949761"/>
              <a:ext cx="1049454" cy="58057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5" name="Image 6">
            <a:extLst>
              <a:ext uri="{FF2B5EF4-FFF2-40B4-BE49-F238E27FC236}">
                <a16:creationId xmlns:a16="http://schemas.microsoft.com/office/drawing/2014/main" id="{75B90DA4-C5B2-864F-A378-511286837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78567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下箭头 3">
            <a:extLst>
              <a:ext uri="{FF2B5EF4-FFF2-40B4-BE49-F238E27FC236}">
                <a16:creationId xmlns:a16="http://schemas.microsoft.com/office/drawing/2014/main" id="{5AB89560-C145-894E-A092-98C0DA1C1E97}"/>
              </a:ext>
            </a:extLst>
          </p:cNvPr>
          <p:cNvSpPr/>
          <p:nvPr/>
        </p:nvSpPr>
        <p:spPr>
          <a:xfrm>
            <a:off x="949124" y="1168437"/>
            <a:ext cx="486137" cy="5434315"/>
          </a:xfrm>
          <a:prstGeom prst="downArrow">
            <a:avLst>
              <a:gd name="adj1" fmla="val 35714"/>
              <a:gd name="adj2" fmla="val 8333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Google Shape;1022;p42">
            <a:extLst>
              <a:ext uri="{FF2B5EF4-FFF2-40B4-BE49-F238E27FC236}">
                <a16:creationId xmlns:a16="http://schemas.microsoft.com/office/drawing/2014/main" id="{245FCE14-3ACE-194F-8D7F-0339657B5838}"/>
              </a:ext>
            </a:extLst>
          </p:cNvPr>
          <p:cNvSpPr/>
          <p:nvPr/>
        </p:nvSpPr>
        <p:spPr>
          <a:xfrm flipH="1">
            <a:off x="1500000" y="1423685"/>
            <a:ext cx="1548000" cy="468000"/>
          </a:xfrm>
          <a:custGeom>
            <a:avLst/>
            <a:gdLst/>
            <a:ahLst/>
            <a:cxnLst/>
            <a:rect l="l" t="t" r="r" b="b"/>
            <a:pathLst>
              <a:path w="2050" h="776" extrusionOk="0">
                <a:moveTo>
                  <a:pt x="1786" y="356"/>
                </a:moveTo>
                <a:lnTo>
                  <a:pt x="2026" y="66"/>
                </a:lnTo>
                <a:lnTo>
                  <a:pt x="2026" y="66"/>
                </a:lnTo>
                <a:cubicBezTo>
                  <a:pt x="2048" y="40"/>
                  <a:pt x="2028" y="0"/>
                  <a:pt x="1994" y="0"/>
                </a:cubicBezTo>
                <a:lnTo>
                  <a:pt x="330" y="0"/>
                </a:lnTo>
                <a:lnTo>
                  <a:pt x="330" y="0"/>
                </a:lnTo>
                <a:cubicBezTo>
                  <a:pt x="319" y="0"/>
                  <a:pt x="307" y="5"/>
                  <a:pt x="299" y="14"/>
                </a:cubicBezTo>
                <a:lnTo>
                  <a:pt x="13" y="356"/>
                </a:lnTo>
                <a:lnTo>
                  <a:pt x="13" y="356"/>
                </a:lnTo>
                <a:cubicBezTo>
                  <a:pt x="0" y="371"/>
                  <a:pt x="0" y="393"/>
                  <a:pt x="12" y="408"/>
                </a:cubicBezTo>
                <a:lnTo>
                  <a:pt x="299" y="759"/>
                </a:lnTo>
                <a:lnTo>
                  <a:pt x="299" y="759"/>
                </a:lnTo>
                <a:cubicBezTo>
                  <a:pt x="307" y="769"/>
                  <a:pt x="319" y="775"/>
                  <a:pt x="331" y="775"/>
                </a:cubicBezTo>
                <a:lnTo>
                  <a:pt x="1996" y="775"/>
                </a:lnTo>
                <a:lnTo>
                  <a:pt x="1996" y="775"/>
                </a:lnTo>
                <a:cubicBezTo>
                  <a:pt x="2030" y="775"/>
                  <a:pt x="2049" y="735"/>
                  <a:pt x="2027" y="708"/>
                </a:cubicBezTo>
                <a:lnTo>
                  <a:pt x="1786" y="408"/>
                </a:lnTo>
                <a:lnTo>
                  <a:pt x="1786" y="408"/>
                </a:lnTo>
                <a:cubicBezTo>
                  <a:pt x="1774" y="392"/>
                  <a:pt x="1774" y="371"/>
                  <a:pt x="1786" y="356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JAN 2021</a:t>
            </a:r>
            <a:endParaRPr sz="1800" b="1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1022;p42">
            <a:extLst>
              <a:ext uri="{FF2B5EF4-FFF2-40B4-BE49-F238E27FC236}">
                <a16:creationId xmlns:a16="http://schemas.microsoft.com/office/drawing/2014/main" id="{C4A3EA4E-6EBB-5547-BA7D-C87334998540}"/>
              </a:ext>
            </a:extLst>
          </p:cNvPr>
          <p:cNvSpPr/>
          <p:nvPr/>
        </p:nvSpPr>
        <p:spPr>
          <a:xfrm flipH="1">
            <a:off x="1500000" y="2405894"/>
            <a:ext cx="1548000" cy="468000"/>
          </a:xfrm>
          <a:custGeom>
            <a:avLst/>
            <a:gdLst/>
            <a:ahLst/>
            <a:cxnLst/>
            <a:rect l="l" t="t" r="r" b="b"/>
            <a:pathLst>
              <a:path w="2050" h="776" extrusionOk="0">
                <a:moveTo>
                  <a:pt x="1786" y="356"/>
                </a:moveTo>
                <a:lnTo>
                  <a:pt x="2026" y="66"/>
                </a:lnTo>
                <a:lnTo>
                  <a:pt x="2026" y="66"/>
                </a:lnTo>
                <a:cubicBezTo>
                  <a:pt x="2048" y="40"/>
                  <a:pt x="2028" y="0"/>
                  <a:pt x="1994" y="0"/>
                </a:cubicBezTo>
                <a:lnTo>
                  <a:pt x="330" y="0"/>
                </a:lnTo>
                <a:lnTo>
                  <a:pt x="330" y="0"/>
                </a:lnTo>
                <a:cubicBezTo>
                  <a:pt x="319" y="0"/>
                  <a:pt x="307" y="5"/>
                  <a:pt x="299" y="14"/>
                </a:cubicBezTo>
                <a:lnTo>
                  <a:pt x="13" y="356"/>
                </a:lnTo>
                <a:lnTo>
                  <a:pt x="13" y="356"/>
                </a:lnTo>
                <a:cubicBezTo>
                  <a:pt x="0" y="371"/>
                  <a:pt x="0" y="393"/>
                  <a:pt x="12" y="408"/>
                </a:cubicBezTo>
                <a:lnTo>
                  <a:pt x="299" y="759"/>
                </a:lnTo>
                <a:lnTo>
                  <a:pt x="299" y="759"/>
                </a:lnTo>
                <a:cubicBezTo>
                  <a:pt x="307" y="769"/>
                  <a:pt x="319" y="775"/>
                  <a:pt x="331" y="775"/>
                </a:cubicBezTo>
                <a:lnTo>
                  <a:pt x="1996" y="775"/>
                </a:lnTo>
                <a:lnTo>
                  <a:pt x="1996" y="775"/>
                </a:lnTo>
                <a:cubicBezTo>
                  <a:pt x="2030" y="775"/>
                  <a:pt x="2049" y="735"/>
                  <a:pt x="2027" y="708"/>
                </a:cubicBezTo>
                <a:lnTo>
                  <a:pt x="1786" y="408"/>
                </a:lnTo>
                <a:lnTo>
                  <a:pt x="1786" y="408"/>
                </a:lnTo>
                <a:cubicBezTo>
                  <a:pt x="1774" y="392"/>
                  <a:pt x="1774" y="371"/>
                  <a:pt x="1786" y="356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JULY</a:t>
            </a:r>
            <a:r>
              <a:rPr lang="en" sz="1800" b="1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2021</a:t>
            </a:r>
            <a:endParaRPr sz="1800" b="1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Google Shape;1022;p42">
            <a:extLst>
              <a:ext uri="{FF2B5EF4-FFF2-40B4-BE49-F238E27FC236}">
                <a16:creationId xmlns:a16="http://schemas.microsoft.com/office/drawing/2014/main" id="{C6D5FA61-0F8E-1D42-A3D8-75FABEFC8570}"/>
              </a:ext>
            </a:extLst>
          </p:cNvPr>
          <p:cNvSpPr/>
          <p:nvPr/>
        </p:nvSpPr>
        <p:spPr>
          <a:xfrm flipH="1">
            <a:off x="1500000" y="3417595"/>
            <a:ext cx="1548000" cy="468000"/>
          </a:xfrm>
          <a:custGeom>
            <a:avLst/>
            <a:gdLst/>
            <a:ahLst/>
            <a:cxnLst/>
            <a:rect l="l" t="t" r="r" b="b"/>
            <a:pathLst>
              <a:path w="2050" h="776" extrusionOk="0">
                <a:moveTo>
                  <a:pt x="1786" y="356"/>
                </a:moveTo>
                <a:lnTo>
                  <a:pt x="2026" y="66"/>
                </a:lnTo>
                <a:lnTo>
                  <a:pt x="2026" y="66"/>
                </a:lnTo>
                <a:cubicBezTo>
                  <a:pt x="2048" y="40"/>
                  <a:pt x="2028" y="0"/>
                  <a:pt x="1994" y="0"/>
                </a:cubicBezTo>
                <a:lnTo>
                  <a:pt x="330" y="0"/>
                </a:lnTo>
                <a:lnTo>
                  <a:pt x="330" y="0"/>
                </a:lnTo>
                <a:cubicBezTo>
                  <a:pt x="319" y="0"/>
                  <a:pt x="307" y="5"/>
                  <a:pt x="299" y="14"/>
                </a:cubicBezTo>
                <a:lnTo>
                  <a:pt x="13" y="356"/>
                </a:lnTo>
                <a:lnTo>
                  <a:pt x="13" y="356"/>
                </a:lnTo>
                <a:cubicBezTo>
                  <a:pt x="0" y="371"/>
                  <a:pt x="0" y="393"/>
                  <a:pt x="12" y="408"/>
                </a:cubicBezTo>
                <a:lnTo>
                  <a:pt x="299" y="759"/>
                </a:lnTo>
                <a:lnTo>
                  <a:pt x="299" y="759"/>
                </a:lnTo>
                <a:cubicBezTo>
                  <a:pt x="307" y="769"/>
                  <a:pt x="319" y="775"/>
                  <a:pt x="331" y="775"/>
                </a:cubicBezTo>
                <a:lnTo>
                  <a:pt x="1996" y="775"/>
                </a:lnTo>
                <a:lnTo>
                  <a:pt x="1996" y="775"/>
                </a:lnTo>
                <a:cubicBezTo>
                  <a:pt x="2030" y="775"/>
                  <a:pt x="2049" y="735"/>
                  <a:pt x="2027" y="708"/>
                </a:cubicBezTo>
                <a:lnTo>
                  <a:pt x="1786" y="408"/>
                </a:lnTo>
                <a:lnTo>
                  <a:pt x="1786" y="408"/>
                </a:lnTo>
                <a:cubicBezTo>
                  <a:pt x="1774" y="392"/>
                  <a:pt x="1774" y="371"/>
                  <a:pt x="1786" y="356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2022</a:t>
            </a:r>
            <a:endParaRPr sz="1800" b="1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1022;p42">
            <a:extLst>
              <a:ext uri="{FF2B5EF4-FFF2-40B4-BE49-F238E27FC236}">
                <a16:creationId xmlns:a16="http://schemas.microsoft.com/office/drawing/2014/main" id="{A5D2F7E4-6E8E-FA46-9F55-FE8D5A9C235D}"/>
              </a:ext>
            </a:extLst>
          </p:cNvPr>
          <p:cNvSpPr/>
          <p:nvPr/>
        </p:nvSpPr>
        <p:spPr>
          <a:xfrm flipH="1">
            <a:off x="1500000" y="4445291"/>
            <a:ext cx="1548000" cy="468000"/>
          </a:xfrm>
          <a:custGeom>
            <a:avLst/>
            <a:gdLst/>
            <a:ahLst/>
            <a:cxnLst/>
            <a:rect l="l" t="t" r="r" b="b"/>
            <a:pathLst>
              <a:path w="2050" h="776" extrusionOk="0">
                <a:moveTo>
                  <a:pt x="1786" y="356"/>
                </a:moveTo>
                <a:lnTo>
                  <a:pt x="2026" y="66"/>
                </a:lnTo>
                <a:lnTo>
                  <a:pt x="2026" y="66"/>
                </a:lnTo>
                <a:cubicBezTo>
                  <a:pt x="2048" y="40"/>
                  <a:pt x="2028" y="0"/>
                  <a:pt x="1994" y="0"/>
                </a:cubicBezTo>
                <a:lnTo>
                  <a:pt x="330" y="0"/>
                </a:lnTo>
                <a:lnTo>
                  <a:pt x="330" y="0"/>
                </a:lnTo>
                <a:cubicBezTo>
                  <a:pt x="319" y="0"/>
                  <a:pt x="307" y="5"/>
                  <a:pt x="299" y="14"/>
                </a:cubicBezTo>
                <a:lnTo>
                  <a:pt x="13" y="356"/>
                </a:lnTo>
                <a:lnTo>
                  <a:pt x="13" y="356"/>
                </a:lnTo>
                <a:cubicBezTo>
                  <a:pt x="0" y="371"/>
                  <a:pt x="0" y="393"/>
                  <a:pt x="12" y="408"/>
                </a:cubicBezTo>
                <a:lnTo>
                  <a:pt x="299" y="759"/>
                </a:lnTo>
                <a:lnTo>
                  <a:pt x="299" y="759"/>
                </a:lnTo>
                <a:cubicBezTo>
                  <a:pt x="307" y="769"/>
                  <a:pt x="319" y="775"/>
                  <a:pt x="331" y="775"/>
                </a:cubicBezTo>
                <a:lnTo>
                  <a:pt x="1996" y="775"/>
                </a:lnTo>
                <a:lnTo>
                  <a:pt x="1996" y="775"/>
                </a:lnTo>
                <a:cubicBezTo>
                  <a:pt x="2030" y="775"/>
                  <a:pt x="2049" y="735"/>
                  <a:pt x="2027" y="708"/>
                </a:cubicBezTo>
                <a:lnTo>
                  <a:pt x="1786" y="408"/>
                </a:lnTo>
                <a:lnTo>
                  <a:pt x="1786" y="408"/>
                </a:lnTo>
                <a:cubicBezTo>
                  <a:pt x="1774" y="392"/>
                  <a:pt x="1774" y="371"/>
                  <a:pt x="1786" y="356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2024</a:t>
            </a:r>
            <a:endParaRPr sz="1800" b="1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6C6C8E-8429-434F-8D2E-84DDCACAF900}"/>
              </a:ext>
            </a:extLst>
          </p:cNvPr>
          <p:cNvSpPr/>
          <p:nvPr/>
        </p:nvSpPr>
        <p:spPr>
          <a:xfrm>
            <a:off x="3048000" y="1367681"/>
            <a:ext cx="78086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000">
                <a:solidFill>
                  <a:schemeClr val="bg1"/>
                </a:solidFill>
                <a:ea typeface="+mn-lt"/>
                <a:cs typeface="+mn-lt"/>
              </a:rPr>
              <a:t>R</a:t>
            </a: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eplenish the inventory from the US supplier before closed. 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Connect with the new India supplier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(Maruti)</a:t>
            </a: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 for further cooperation</a:t>
            </a:r>
            <a:endParaRPr lang="en-US" altLang="zh-CN" sz="20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BA3D7B-73BB-0840-AB15-61D1ABA47131}"/>
              </a:ext>
            </a:extLst>
          </p:cNvPr>
          <p:cNvSpPr/>
          <p:nvPr/>
        </p:nvSpPr>
        <p:spPr>
          <a:xfrm>
            <a:off x="3112739" y="2414740"/>
            <a:ext cx="4841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000">
                <a:solidFill>
                  <a:schemeClr val="bg1"/>
                </a:solidFill>
                <a:ea typeface="+mn-lt"/>
                <a:cs typeface="+mn-lt"/>
              </a:rPr>
              <a:t>S</a:t>
            </a:r>
            <a:r>
              <a:rPr lang="zh-CN" altLang="zh-CN" sz="2000">
                <a:solidFill>
                  <a:schemeClr val="bg1"/>
                </a:solidFill>
                <a:ea typeface="+mn-lt"/>
                <a:cs typeface="+mn-lt"/>
              </a:rPr>
              <a:t>witch to new supplier 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and new product</a:t>
            </a:r>
            <a:endParaRPr lang="en-US" altLang="zh-CN" sz="2000">
              <a:solidFill>
                <a:schemeClr val="bg1"/>
              </a:solidFill>
              <a:ea typeface="等线"/>
              <a:cs typeface="Calibri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187CE67-5EC9-454D-9BB8-5398ADC668F8}"/>
              </a:ext>
            </a:extLst>
          </p:cNvPr>
          <p:cNvSpPr/>
          <p:nvPr/>
        </p:nvSpPr>
        <p:spPr>
          <a:xfrm>
            <a:off x="3051007" y="4475894"/>
            <a:ext cx="4263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000" dirty="0" err="1">
                <a:solidFill>
                  <a:schemeClr val="bg1"/>
                </a:solidFill>
                <a:ea typeface="+mn-lt"/>
                <a:cs typeface="+mn-lt"/>
              </a:rPr>
              <a:t>Market</a:t>
            </a:r>
            <a:r>
              <a:rPr lang="fr-FR" altLang="zh-CN" sz="2000" dirty="0">
                <a:solidFill>
                  <a:schemeClr val="bg1"/>
                </a:solidFill>
                <a:ea typeface="+mn-lt"/>
                <a:cs typeface="+mn-lt"/>
              </a:rPr>
              <a:t> Expansion in </a:t>
            </a:r>
            <a:r>
              <a:rPr lang="fr-FR" altLang="zh-CN" sz="2000" dirty="0" err="1">
                <a:solidFill>
                  <a:schemeClr val="bg1"/>
                </a:solidFill>
                <a:ea typeface="+mn-lt"/>
                <a:cs typeface="+mn-lt"/>
              </a:rPr>
              <a:t>other</a:t>
            </a:r>
            <a:r>
              <a:rPr lang="fr-FR" altLang="zh-CN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altLang="zh-CN" sz="2000" dirty="0" err="1">
                <a:solidFill>
                  <a:schemeClr val="bg1"/>
                </a:solidFill>
                <a:ea typeface="+mn-lt"/>
                <a:cs typeface="+mn-lt"/>
              </a:rPr>
              <a:t>products</a:t>
            </a:r>
            <a:endParaRPr lang="zh-CN" altLang="zh-CN" sz="2000" dirty="0">
              <a:solidFill>
                <a:schemeClr val="bg1"/>
              </a:solidFill>
              <a:ea typeface="等线"/>
              <a:cs typeface="Calibri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0CB7A1-CE4E-FE43-A591-95D72F31A5F8}"/>
              </a:ext>
            </a:extLst>
          </p:cNvPr>
          <p:cNvSpPr/>
          <p:nvPr/>
        </p:nvSpPr>
        <p:spPr>
          <a:xfrm>
            <a:off x="3048000" y="338810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000" dirty="0">
                <a:solidFill>
                  <a:schemeClr val="bg1"/>
                </a:solidFill>
                <a:ea typeface="+mn-lt"/>
                <a:cs typeface="+mn-lt"/>
              </a:rPr>
              <a:t>Supplier Expansion &amp; </a:t>
            </a:r>
            <a:r>
              <a:rPr lang="fr-FR" altLang="zh-CN" sz="2000" dirty="0" err="1">
                <a:solidFill>
                  <a:schemeClr val="bg1"/>
                </a:solidFill>
                <a:ea typeface="+mn-lt"/>
                <a:cs typeface="+mn-lt"/>
              </a:rPr>
              <a:t>Optimization</a:t>
            </a:r>
            <a:endParaRPr lang="fr-FR" altLang="zh-CN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000" dirty="0">
                <a:solidFill>
                  <a:schemeClr val="bg1"/>
                </a:solidFill>
                <a:ea typeface="+mn-lt"/>
                <a:cs typeface="+mn-lt"/>
              </a:rPr>
              <a:t>Start planning green </a:t>
            </a:r>
            <a:r>
              <a:rPr lang="fr-FR" altLang="zh-CN" sz="2000" dirty="0" err="1">
                <a:solidFill>
                  <a:schemeClr val="bg1"/>
                </a:solidFill>
                <a:ea typeface="+mn-lt"/>
                <a:cs typeface="+mn-lt"/>
              </a:rPr>
              <a:t>supply</a:t>
            </a:r>
            <a:r>
              <a:rPr lang="fr-FR" altLang="zh-CN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altLang="zh-CN" sz="2000" dirty="0" err="1">
                <a:solidFill>
                  <a:schemeClr val="bg1"/>
                </a:solidFill>
                <a:ea typeface="+mn-lt"/>
                <a:cs typeface="+mn-lt"/>
              </a:rPr>
              <a:t>chain</a:t>
            </a:r>
            <a:endParaRPr lang="en-US" altLang="zh-CN" sz="2000" dirty="0">
              <a:solidFill>
                <a:schemeClr val="bg1"/>
              </a:solidFill>
              <a:ea typeface="等线"/>
              <a:cs typeface="Calibri"/>
            </a:endParaRPr>
          </a:p>
        </p:txBody>
      </p:sp>
      <p:sp>
        <p:nvSpPr>
          <p:cNvPr id="17" name="Google Shape;1022;p42">
            <a:extLst>
              <a:ext uri="{FF2B5EF4-FFF2-40B4-BE49-F238E27FC236}">
                <a16:creationId xmlns:a16="http://schemas.microsoft.com/office/drawing/2014/main" id="{F0090A05-AE89-6846-A7C6-480E5AE48EC6}"/>
              </a:ext>
            </a:extLst>
          </p:cNvPr>
          <p:cNvSpPr/>
          <p:nvPr/>
        </p:nvSpPr>
        <p:spPr>
          <a:xfrm flipH="1">
            <a:off x="1500000" y="5503590"/>
            <a:ext cx="1548000" cy="468000"/>
          </a:xfrm>
          <a:custGeom>
            <a:avLst/>
            <a:gdLst/>
            <a:ahLst/>
            <a:cxnLst/>
            <a:rect l="l" t="t" r="r" b="b"/>
            <a:pathLst>
              <a:path w="2050" h="776" extrusionOk="0">
                <a:moveTo>
                  <a:pt x="1786" y="356"/>
                </a:moveTo>
                <a:lnTo>
                  <a:pt x="2026" y="66"/>
                </a:lnTo>
                <a:lnTo>
                  <a:pt x="2026" y="66"/>
                </a:lnTo>
                <a:cubicBezTo>
                  <a:pt x="2048" y="40"/>
                  <a:pt x="2028" y="0"/>
                  <a:pt x="1994" y="0"/>
                </a:cubicBezTo>
                <a:lnTo>
                  <a:pt x="330" y="0"/>
                </a:lnTo>
                <a:lnTo>
                  <a:pt x="330" y="0"/>
                </a:lnTo>
                <a:cubicBezTo>
                  <a:pt x="319" y="0"/>
                  <a:pt x="307" y="5"/>
                  <a:pt x="299" y="14"/>
                </a:cubicBezTo>
                <a:lnTo>
                  <a:pt x="13" y="356"/>
                </a:lnTo>
                <a:lnTo>
                  <a:pt x="13" y="356"/>
                </a:lnTo>
                <a:cubicBezTo>
                  <a:pt x="0" y="371"/>
                  <a:pt x="0" y="393"/>
                  <a:pt x="12" y="408"/>
                </a:cubicBezTo>
                <a:lnTo>
                  <a:pt x="299" y="759"/>
                </a:lnTo>
                <a:lnTo>
                  <a:pt x="299" y="759"/>
                </a:lnTo>
                <a:cubicBezTo>
                  <a:pt x="307" y="769"/>
                  <a:pt x="319" y="775"/>
                  <a:pt x="331" y="775"/>
                </a:cubicBezTo>
                <a:lnTo>
                  <a:pt x="1996" y="775"/>
                </a:lnTo>
                <a:lnTo>
                  <a:pt x="1996" y="775"/>
                </a:lnTo>
                <a:cubicBezTo>
                  <a:pt x="2030" y="775"/>
                  <a:pt x="2049" y="735"/>
                  <a:pt x="2027" y="708"/>
                </a:cubicBezTo>
                <a:lnTo>
                  <a:pt x="1786" y="408"/>
                </a:lnTo>
                <a:lnTo>
                  <a:pt x="1786" y="408"/>
                </a:lnTo>
                <a:cubicBezTo>
                  <a:pt x="1774" y="392"/>
                  <a:pt x="1774" y="371"/>
                  <a:pt x="1786" y="356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2025</a:t>
            </a:r>
            <a:endParaRPr sz="1800" b="1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EE92CF-6BB5-3347-846D-B44F0792948C}"/>
              </a:ext>
            </a:extLst>
          </p:cNvPr>
          <p:cNvSpPr/>
          <p:nvPr/>
        </p:nvSpPr>
        <p:spPr>
          <a:xfrm>
            <a:off x="3048000" y="5558102"/>
            <a:ext cx="3437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000" dirty="0" err="1">
                <a:solidFill>
                  <a:schemeClr val="bg1"/>
                </a:solidFill>
                <a:ea typeface="+mn-lt"/>
                <a:cs typeface="+mn-lt"/>
              </a:rPr>
              <a:t>Achieve</a:t>
            </a:r>
            <a:r>
              <a:rPr lang="fr-FR" altLang="zh-CN" sz="2000" dirty="0">
                <a:solidFill>
                  <a:schemeClr val="bg1"/>
                </a:solidFill>
                <a:ea typeface="+mn-lt"/>
                <a:cs typeface="+mn-lt"/>
              </a:rPr>
              <a:t> green </a:t>
            </a:r>
            <a:r>
              <a:rPr lang="fr-FR" altLang="zh-CN" sz="2000" dirty="0" err="1">
                <a:solidFill>
                  <a:schemeClr val="bg1"/>
                </a:solidFill>
                <a:ea typeface="+mn-lt"/>
                <a:cs typeface="+mn-lt"/>
              </a:rPr>
              <a:t>supply</a:t>
            </a:r>
            <a:r>
              <a:rPr lang="fr-FR" altLang="zh-CN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fr-FR" altLang="zh-CN" sz="2000" dirty="0" err="1">
                <a:solidFill>
                  <a:schemeClr val="bg1"/>
                </a:solidFill>
                <a:ea typeface="+mn-lt"/>
                <a:cs typeface="+mn-lt"/>
              </a:rPr>
              <a:t>chain</a:t>
            </a:r>
            <a:r>
              <a:rPr lang="fr-FR" altLang="zh-CN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zh-CN" altLang="zh-CN" sz="2000" dirty="0">
              <a:solidFill>
                <a:schemeClr val="bg1"/>
              </a:solidFill>
              <a:ea typeface="等线"/>
              <a:cs typeface="Calibri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C22844-0303-DE46-BC4E-B80DC9D5B3DD}"/>
              </a:ext>
            </a:extLst>
          </p:cNvPr>
          <p:cNvSpPr txBox="1"/>
          <p:nvPr/>
        </p:nvSpPr>
        <p:spPr>
          <a:xfrm>
            <a:off x="772242" y="474083"/>
            <a:ext cx="145216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+mn-lt"/>
                <a:cs typeface="+mn-lt"/>
              </a:rPr>
              <a:t>Timeline</a:t>
            </a:r>
            <a:endParaRPr kumimoji="1" lang="zh-CN" altLang="en-US" sz="2400"/>
          </a:p>
        </p:txBody>
      </p:sp>
      <p:pic>
        <p:nvPicPr>
          <p:cNvPr id="23" name="Image 6">
            <a:extLst>
              <a:ext uri="{FF2B5EF4-FFF2-40B4-BE49-F238E27FC236}">
                <a16:creationId xmlns:a16="http://schemas.microsoft.com/office/drawing/2014/main" id="{6C622447-CDE4-0142-84B8-16F06D92E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13260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8D7A1-5879-48E4-9498-EC3C4B4B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18" y="0"/>
            <a:ext cx="2680855" cy="132556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RACI chart</a:t>
            </a: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AB8B62F7-CB7F-44D5-891C-3635C21C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2E9C2C-9EE0-6047-9877-4C0357F79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8" y="966952"/>
            <a:ext cx="9271000" cy="441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57D2CC-FB43-3049-9EF2-A23D8BB9F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46" y="5502166"/>
            <a:ext cx="5003123" cy="10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96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B3485-87A0-45F3-B640-9BFAA8CF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67973"/>
            <a:ext cx="2874818" cy="132556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Project plan</a:t>
            </a: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AAF266CD-BF0F-4A1C-AA71-D8D4CCB9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A3128E-4CB4-1D43-8C21-F5761995D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1222375"/>
            <a:ext cx="9842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3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 descr="Une image contenant nature, nuages&#10;&#10;Description générée automatiquement">
            <a:extLst>
              <a:ext uri="{FF2B5EF4-FFF2-40B4-BE49-F238E27FC236}">
                <a16:creationId xmlns:a16="http://schemas.microsoft.com/office/drawing/2014/main" id="{34AF085A-DE19-47F9-89B0-D246D2B6B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1" b="14959"/>
          <a:stretch/>
        </p:blipFill>
        <p:spPr>
          <a:xfrm>
            <a:off x="20" y="-39358"/>
            <a:ext cx="12191980" cy="68567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BA7172-F18D-449E-9D06-583225945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17" y="-39358"/>
            <a:ext cx="5566299" cy="55662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695375A-C2ED-4341-91B6-C92D1C2E1800}"/>
              </a:ext>
            </a:extLst>
          </p:cNvPr>
          <p:cNvSpPr txBox="1"/>
          <p:nvPr/>
        </p:nvSpPr>
        <p:spPr>
          <a:xfrm flipH="1">
            <a:off x="2340349" y="5071604"/>
            <a:ext cx="785674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Commodity</a:t>
            </a:r>
            <a:r>
              <a:rPr lang="fr-FR" sz="20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Managers: Sahil POPLI </a:t>
            </a:r>
          </a:p>
          <a:p>
            <a:r>
              <a:rPr lang="fr-FR" sz="20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                                          Sibish Ragul BHARATHI </a:t>
            </a:r>
            <a:endParaRPr lang="fr-FR" sz="2000" b="1" dirty="0">
              <a:solidFill>
                <a:schemeClr val="bg1">
                  <a:lumMod val="75000"/>
                  <a:lumOff val="25000"/>
                </a:schemeClr>
              </a:solidFill>
              <a:cs typeface="Calibri"/>
            </a:endParaRPr>
          </a:p>
          <a:p>
            <a:r>
              <a:rPr lang="fr-FR" sz="20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                                          Jad ELIAS </a:t>
            </a:r>
            <a:endParaRPr lang="fr-FR" sz="2000" b="1" dirty="0">
              <a:solidFill>
                <a:schemeClr val="bg1">
                  <a:lumMod val="75000"/>
                  <a:lumOff val="25000"/>
                </a:schemeClr>
              </a:solidFill>
              <a:cs typeface="Calibri"/>
            </a:endParaRPr>
          </a:p>
          <a:p>
            <a:r>
              <a:rPr lang="fr-FR" sz="20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                                          </a:t>
            </a:r>
            <a:r>
              <a:rPr lang="fr-FR" sz="20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Yiming</a:t>
            </a:r>
            <a:r>
              <a:rPr lang="fr-FR" sz="20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LIU </a:t>
            </a:r>
            <a:endParaRPr lang="fr-FR" sz="2000" b="1" dirty="0">
              <a:solidFill>
                <a:schemeClr val="bg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D412F0-E56D-4A06-9428-080AFC1118E3}"/>
              </a:ext>
            </a:extLst>
          </p:cNvPr>
          <p:cNvSpPr txBox="1"/>
          <p:nvPr/>
        </p:nvSpPr>
        <p:spPr>
          <a:xfrm flipH="1">
            <a:off x="10197090" y="6518164"/>
            <a:ext cx="2031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05 </a:t>
            </a:r>
            <a:r>
              <a:rPr lang="fr-FR" sz="1600" err="1">
                <a:solidFill>
                  <a:schemeClr val="bg1"/>
                </a:solidFill>
              </a:rPr>
              <a:t>December</a:t>
            </a:r>
            <a:r>
              <a:rPr lang="fr-FR" sz="1600">
                <a:solidFill>
                  <a:schemeClr val="bg1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26677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68FDA5-1110-42FC-AD6A-C74D0A71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FR" sz="5400" b="1"/>
              <a:t>Introduction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CB1C00-4A03-4D80-83DF-D6399DBEE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fr-FR" sz="2400"/>
              <a:t>Specialty Chemicals Inc buys </a:t>
            </a:r>
            <a:r>
              <a:rPr lang="fr-FR" sz="2400" i="1"/>
              <a:t>etahnol </a:t>
            </a:r>
            <a:r>
              <a:rPr lang="fr-FR" sz="2400"/>
              <a:t>(critical catalyst) from the vendor in Texas, USA, which is the main ingredient to manufacture chemical hand sanitizers, manufactured at our 3 manufacturing facilities in Texas, USA; Antwerp, Belgium and Hubei, China.</a:t>
            </a:r>
            <a:endParaRPr lang="fr-FR" sz="2400">
              <a:cs typeface="Calibri"/>
            </a:endParaRPr>
          </a:p>
          <a:p>
            <a:r>
              <a:rPr lang="fr-FR" sz="2400"/>
              <a:t>This accounts for $100 million business for Specialty Chemicals Inc.</a:t>
            </a:r>
          </a:p>
          <a:p>
            <a:r>
              <a:rPr lang="fr-FR" sz="2400"/>
              <a:t>The Texas vendor has decided to divest from this business as they’re unable to meet the rising demands and maintain their quality. They will sell their license!</a:t>
            </a:r>
            <a:endParaRPr lang="fr-FR" sz="2400">
              <a:cs typeface="Calibri"/>
            </a:endParaRPr>
          </a:p>
          <a:p>
            <a:endParaRPr lang="fr-FR" sz="2400"/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98826E94-BCC8-D745-97D5-809C929C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6366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68FDA5-1110-42FC-AD6A-C74D0A71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FR" sz="5400" b="1"/>
              <a:t>Introduction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CB1C00-4A03-4D80-83DF-D6399DBEE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fr-FR" sz="2400"/>
              <a:t>An </a:t>
            </a:r>
            <a:r>
              <a:rPr lang="fr-FR" sz="2400" err="1"/>
              <a:t>Indian</a:t>
            </a:r>
            <a:r>
              <a:rPr lang="fr-FR" sz="2400"/>
              <a:t> </a:t>
            </a:r>
            <a:r>
              <a:rPr lang="fr-FR" sz="2400" err="1"/>
              <a:t>company</a:t>
            </a:r>
            <a:r>
              <a:rPr lang="fr-FR" sz="2400"/>
              <a:t>, </a:t>
            </a:r>
            <a:r>
              <a:rPr lang="fr-FR" sz="2400" err="1"/>
              <a:t>Maruti</a:t>
            </a:r>
            <a:r>
              <a:rPr lang="fr-FR" sz="2400"/>
              <a:t> Chemicals, </a:t>
            </a:r>
            <a:r>
              <a:rPr lang="fr-FR" sz="2400" err="1"/>
              <a:t>is</a:t>
            </a:r>
            <a:r>
              <a:rPr lang="fr-FR" sz="2400"/>
              <a:t> </a:t>
            </a:r>
            <a:r>
              <a:rPr lang="fr-FR" sz="2400" err="1"/>
              <a:t>acquiring</a:t>
            </a:r>
            <a:r>
              <a:rPr lang="fr-FR" sz="2400"/>
              <a:t> </a:t>
            </a:r>
            <a:r>
              <a:rPr lang="fr-FR" sz="2400" err="1"/>
              <a:t>this</a:t>
            </a:r>
            <a:r>
              <a:rPr lang="fr-FR" sz="2400"/>
              <a:t> business but </a:t>
            </a:r>
            <a:r>
              <a:rPr lang="fr-FR" sz="2400" err="1"/>
              <a:t>moving</a:t>
            </a:r>
            <a:r>
              <a:rPr lang="fr-FR" sz="2400"/>
              <a:t> the plant to Kerala, </a:t>
            </a:r>
            <a:r>
              <a:rPr lang="fr-FR" sz="2400" err="1"/>
              <a:t>India</a:t>
            </a:r>
            <a:r>
              <a:rPr lang="fr-FR" sz="2400"/>
              <a:t>. </a:t>
            </a:r>
            <a:endParaRPr lang="fr-FR" sz="2400">
              <a:cs typeface="Calibri"/>
            </a:endParaRPr>
          </a:p>
          <a:p>
            <a:r>
              <a:rPr lang="fr-FR" sz="2400" err="1"/>
              <a:t>Maruti</a:t>
            </a:r>
            <a:r>
              <a:rPr lang="fr-FR" sz="2400"/>
              <a:t> Chemicals has </a:t>
            </a:r>
            <a:r>
              <a:rPr lang="fr-FR" sz="2400" err="1"/>
              <a:t>interests</a:t>
            </a:r>
            <a:r>
              <a:rPr lang="fr-FR" sz="2400"/>
              <a:t> and </a:t>
            </a:r>
            <a:r>
              <a:rPr lang="fr-FR" sz="2400" err="1"/>
              <a:t>experience</a:t>
            </a:r>
            <a:r>
              <a:rPr lang="fr-FR" sz="2400"/>
              <a:t> in </a:t>
            </a:r>
            <a:r>
              <a:rPr lang="fr-FR" sz="2400" err="1"/>
              <a:t>chemical</a:t>
            </a:r>
            <a:r>
              <a:rPr lang="fr-FR" sz="2400"/>
              <a:t> </a:t>
            </a:r>
            <a:r>
              <a:rPr lang="fr-FR" sz="2400" err="1"/>
              <a:t>industry</a:t>
            </a:r>
            <a:r>
              <a:rPr lang="fr-FR" sz="2400"/>
              <a:t> and </a:t>
            </a:r>
            <a:r>
              <a:rPr lang="fr-FR" sz="2400" err="1"/>
              <a:t>natural</a:t>
            </a:r>
            <a:r>
              <a:rPr lang="fr-FR" sz="2400"/>
              <a:t> </a:t>
            </a:r>
            <a:r>
              <a:rPr lang="fr-FR" sz="2400" err="1"/>
              <a:t>extracts</a:t>
            </a:r>
            <a:r>
              <a:rPr lang="fr-FR" sz="2400"/>
              <a:t> (like aloe </a:t>
            </a:r>
            <a:r>
              <a:rPr lang="fr-FR" sz="2400" err="1"/>
              <a:t>vera</a:t>
            </a:r>
            <a:r>
              <a:rPr lang="fr-FR" sz="2400"/>
              <a:t>) </a:t>
            </a:r>
            <a:r>
              <a:rPr lang="fr-FR" sz="2400" err="1"/>
              <a:t>industry</a:t>
            </a:r>
            <a:r>
              <a:rPr lang="fr-FR" sz="2400"/>
              <a:t>.</a:t>
            </a: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BF2823BA-3084-1F4A-8922-B9B48B8E3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-18854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4824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68FDA5-1110-42FC-AD6A-C74D0A71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FR" sz="5400" b="1"/>
              <a:t>Introduction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CB1C00-4A03-4D80-83DF-D6399DBEE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fr-FR" sz="2400">
              <a:cs typeface="Calibri"/>
            </a:endParaRPr>
          </a:p>
          <a:p>
            <a:r>
              <a:rPr lang="fr-FR" sz="2400" err="1"/>
              <a:t>Given</a:t>
            </a:r>
            <a:r>
              <a:rPr lang="fr-FR" sz="2400"/>
              <a:t> the COVID </a:t>
            </a:r>
            <a:r>
              <a:rPr lang="fr-FR" sz="2400" err="1"/>
              <a:t>pandemic</a:t>
            </a:r>
            <a:r>
              <a:rPr lang="fr-FR" sz="2400"/>
              <a:t>, Specialty Chemicals </a:t>
            </a:r>
            <a:r>
              <a:rPr lang="fr-FR" sz="2400" err="1"/>
              <a:t>Inc</a:t>
            </a:r>
            <a:r>
              <a:rPr lang="fr-FR" sz="2400"/>
              <a:t> has </a:t>
            </a:r>
            <a:r>
              <a:rPr lang="fr-FR" sz="2400" err="1"/>
              <a:t>decided</a:t>
            </a:r>
            <a:r>
              <a:rPr lang="fr-FR" sz="2400"/>
              <a:t> to </a:t>
            </a:r>
            <a:r>
              <a:rPr lang="fr-FR" sz="2400" err="1"/>
              <a:t>modify</a:t>
            </a:r>
            <a:r>
              <a:rPr lang="fr-FR" sz="2400"/>
              <a:t> the </a:t>
            </a:r>
            <a:r>
              <a:rPr lang="fr-FR" sz="2400" err="1"/>
              <a:t>present</a:t>
            </a:r>
            <a:r>
              <a:rPr lang="fr-FR" sz="2400"/>
              <a:t> hand </a:t>
            </a:r>
            <a:r>
              <a:rPr lang="fr-FR" sz="2400" err="1"/>
              <a:t>sanitizer</a:t>
            </a:r>
            <a:r>
              <a:rPr lang="fr-FR" sz="2400"/>
              <a:t> business and manufacture skin-</a:t>
            </a:r>
            <a:r>
              <a:rPr lang="fr-FR" sz="2400" err="1"/>
              <a:t>friendly</a:t>
            </a:r>
            <a:r>
              <a:rPr lang="fr-FR" sz="2400"/>
              <a:t> </a:t>
            </a:r>
            <a:r>
              <a:rPr lang="fr-FR" sz="2400" err="1"/>
              <a:t>sanitizers</a:t>
            </a:r>
            <a:r>
              <a:rPr lang="fr-FR" sz="2400"/>
              <a:t> </a:t>
            </a:r>
            <a:r>
              <a:rPr lang="fr-FR" sz="2400" err="1"/>
              <a:t>where</a:t>
            </a:r>
            <a:r>
              <a:rPr lang="fr-FR" sz="2400"/>
              <a:t> </a:t>
            </a:r>
            <a:r>
              <a:rPr lang="fr-FR" sz="2400" err="1"/>
              <a:t>along</a:t>
            </a:r>
            <a:r>
              <a:rPr lang="fr-FR" sz="2400"/>
              <a:t> </a:t>
            </a:r>
            <a:r>
              <a:rPr lang="fr-FR" sz="2400" err="1"/>
              <a:t>with</a:t>
            </a:r>
            <a:r>
              <a:rPr lang="fr-FR" sz="2400"/>
              <a:t> </a:t>
            </a:r>
            <a:r>
              <a:rPr lang="fr-FR" sz="2400" err="1"/>
              <a:t>ethanol</a:t>
            </a:r>
            <a:r>
              <a:rPr lang="fr-FR" sz="2400"/>
              <a:t>, </a:t>
            </a:r>
            <a:r>
              <a:rPr lang="fr-FR" sz="2400" i="1"/>
              <a:t>aloe </a:t>
            </a:r>
            <a:r>
              <a:rPr lang="fr-FR" sz="2400" i="1" err="1"/>
              <a:t>vera</a:t>
            </a:r>
            <a:r>
              <a:rPr lang="fr-FR" sz="2400" i="1"/>
              <a:t> </a:t>
            </a:r>
            <a:r>
              <a:rPr lang="fr-FR" sz="2400" err="1"/>
              <a:t>would</a:t>
            </a:r>
            <a:r>
              <a:rPr lang="fr-FR" sz="2400"/>
              <a:t> </a:t>
            </a:r>
            <a:r>
              <a:rPr lang="fr-FR" sz="2400" err="1"/>
              <a:t>be</a:t>
            </a:r>
            <a:r>
              <a:rPr lang="fr-FR" sz="2400"/>
              <a:t> </a:t>
            </a:r>
            <a:r>
              <a:rPr lang="fr-FR" sz="2400" err="1"/>
              <a:t>used</a:t>
            </a:r>
            <a:r>
              <a:rPr lang="fr-FR" sz="2400"/>
              <a:t> in the </a:t>
            </a:r>
            <a:r>
              <a:rPr lang="fr-FR" sz="2400" err="1"/>
              <a:t>manufacturing</a:t>
            </a:r>
            <a:r>
              <a:rPr lang="fr-FR" sz="2400"/>
              <a:t> process.</a:t>
            </a:r>
            <a:endParaRPr lang="fr-FR" sz="2400">
              <a:cs typeface="Calibri"/>
            </a:endParaRPr>
          </a:p>
          <a:p>
            <a:r>
              <a:rPr lang="fr-FR" sz="2400"/>
              <a:t>No </a:t>
            </a:r>
            <a:r>
              <a:rPr lang="fr-FR" sz="2400" err="1"/>
              <a:t>special</a:t>
            </a:r>
            <a:r>
              <a:rPr lang="fr-FR" sz="2400"/>
              <a:t> / new </a:t>
            </a:r>
            <a:r>
              <a:rPr lang="fr-FR" sz="2400" err="1"/>
              <a:t>equipment</a:t>
            </a:r>
            <a:r>
              <a:rPr lang="fr-FR" sz="2400"/>
              <a:t> </a:t>
            </a:r>
            <a:r>
              <a:rPr lang="fr-FR" sz="2400" err="1"/>
              <a:t>would</a:t>
            </a:r>
            <a:r>
              <a:rPr lang="fr-FR" sz="2400"/>
              <a:t> </a:t>
            </a:r>
            <a:r>
              <a:rPr lang="fr-FR" sz="2400" err="1"/>
              <a:t>be</a:t>
            </a:r>
            <a:r>
              <a:rPr lang="fr-FR" sz="2400"/>
              <a:t> </a:t>
            </a:r>
            <a:r>
              <a:rPr lang="fr-FR" sz="2400" err="1"/>
              <a:t>required</a:t>
            </a:r>
            <a:r>
              <a:rPr lang="fr-FR" sz="2400"/>
              <a:t> at </a:t>
            </a:r>
            <a:r>
              <a:rPr lang="fr-FR" sz="2400" err="1"/>
              <a:t>our</a:t>
            </a:r>
            <a:r>
              <a:rPr lang="fr-FR" sz="2400"/>
              <a:t> </a:t>
            </a:r>
            <a:r>
              <a:rPr lang="fr-FR" sz="2400" err="1"/>
              <a:t>present</a:t>
            </a:r>
            <a:r>
              <a:rPr lang="fr-FR" sz="2400"/>
              <a:t> </a:t>
            </a:r>
            <a:r>
              <a:rPr lang="fr-FR" sz="2400" err="1"/>
              <a:t>manufacturing</a:t>
            </a:r>
            <a:r>
              <a:rPr lang="fr-FR" sz="2400"/>
              <a:t> </a:t>
            </a:r>
            <a:r>
              <a:rPr lang="fr-FR" sz="2400" err="1"/>
              <a:t>facilities</a:t>
            </a:r>
            <a:r>
              <a:rPr lang="fr-FR" sz="2400"/>
              <a:t>.</a:t>
            </a:r>
            <a:endParaRPr lang="fr-FR" sz="2400">
              <a:cs typeface="Calibri"/>
            </a:endParaRPr>
          </a:p>
          <a:p>
            <a:r>
              <a:rPr lang="fr-FR" sz="2400"/>
              <a:t>Specialty Chemicals </a:t>
            </a:r>
            <a:r>
              <a:rPr lang="fr-FR" sz="2400" err="1"/>
              <a:t>Inc</a:t>
            </a:r>
            <a:r>
              <a:rPr lang="fr-FR" sz="2400"/>
              <a:t> </a:t>
            </a:r>
            <a:r>
              <a:rPr lang="fr-FR" sz="2400" err="1"/>
              <a:t>will</a:t>
            </a:r>
            <a:r>
              <a:rPr lang="fr-FR" sz="2400"/>
              <a:t> lose about 10% of the </a:t>
            </a:r>
            <a:r>
              <a:rPr lang="fr-FR" sz="2400" err="1"/>
              <a:t>present</a:t>
            </a:r>
            <a:r>
              <a:rPr lang="fr-FR" sz="2400"/>
              <a:t> business but skin-</a:t>
            </a:r>
            <a:r>
              <a:rPr lang="fr-FR" sz="2400" err="1"/>
              <a:t>friendly</a:t>
            </a:r>
            <a:r>
              <a:rPr lang="fr-FR" sz="2400"/>
              <a:t> </a:t>
            </a:r>
            <a:r>
              <a:rPr lang="fr-FR" sz="2400" err="1"/>
              <a:t>hygiene</a:t>
            </a:r>
            <a:r>
              <a:rPr lang="fr-FR" sz="2400"/>
              <a:t> </a:t>
            </a:r>
            <a:r>
              <a:rPr lang="fr-FR" sz="2400" err="1"/>
              <a:t>products</a:t>
            </a:r>
            <a:r>
              <a:rPr lang="fr-FR" sz="2400"/>
              <a:t> have a </a:t>
            </a:r>
            <a:r>
              <a:rPr lang="fr-FR" sz="2400" err="1"/>
              <a:t>promising</a:t>
            </a:r>
            <a:r>
              <a:rPr lang="fr-FR" sz="2400"/>
              <a:t> future. </a:t>
            </a:r>
            <a:r>
              <a:rPr lang="fr-FR" sz="2400" err="1"/>
              <a:t>Also</a:t>
            </a:r>
            <a:r>
              <a:rPr lang="fr-FR" sz="2400"/>
              <a:t>, </a:t>
            </a:r>
            <a:r>
              <a:rPr lang="fr-FR" sz="2400" err="1"/>
              <a:t>Maruti</a:t>
            </a:r>
            <a:r>
              <a:rPr lang="fr-FR" sz="2400"/>
              <a:t> Chemicals has </a:t>
            </a:r>
            <a:r>
              <a:rPr lang="fr-FR" sz="2400" err="1"/>
              <a:t>experience</a:t>
            </a:r>
            <a:r>
              <a:rPr lang="fr-FR" sz="2400"/>
              <a:t> in </a:t>
            </a:r>
            <a:r>
              <a:rPr lang="fr-FR" sz="2400" err="1"/>
              <a:t>natural</a:t>
            </a:r>
            <a:r>
              <a:rPr lang="fr-FR" sz="2400"/>
              <a:t> </a:t>
            </a:r>
            <a:r>
              <a:rPr lang="fr-FR" sz="2400" err="1"/>
              <a:t>extracts</a:t>
            </a:r>
            <a:r>
              <a:rPr lang="fr-FR" sz="2400"/>
              <a:t> </a:t>
            </a:r>
            <a:r>
              <a:rPr lang="fr-FR" sz="2400" err="1"/>
              <a:t>industry</a:t>
            </a:r>
            <a:r>
              <a:rPr lang="fr-FR" sz="2400"/>
              <a:t> </a:t>
            </a:r>
            <a:r>
              <a:rPr lang="fr-FR" sz="2400" err="1"/>
              <a:t>which</a:t>
            </a:r>
            <a:r>
              <a:rPr lang="fr-FR" sz="2400"/>
              <a:t> </a:t>
            </a:r>
            <a:r>
              <a:rPr lang="fr-FR" sz="2400" err="1"/>
              <a:t>could</a:t>
            </a:r>
            <a:r>
              <a:rPr lang="fr-FR" sz="2400"/>
              <a:t> </a:t>
            </a:r>
            <a:r>
              <a:rPr lang="fr-FR" sz="2400" err="1"/>
              <a:t>be</a:t>
            </a:r>
            <a:r>
              <a:rPr lang="fr-FR" sz="2400"/>
              <a:t> an </a:t>
            </a:r>
            <a:r>
              <a:rPr lang="fr-FR" sz="2400" err="1"/>
              <a:t>advantage</a:t>
            </a:r>
            <a:r>
              <a:rPr lang="fr-FR" sz="2400"/>
              <a:t>.</a:t>
            </a: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7D801048-6C89-CC40-90B4-A22133EE7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8694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68FDA5-1110-42FC-AD6A-C74D0A71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FR" sz="5400" b="1"/>
              <a:t>Vision </a:t>
            </a:r>
            <a:r>
              <a:rPr lang="fr-FR" sz="5400" b="1" err="1"/>
              <a:t>statement</a:t>
            </a:r>
            <a:endParaRPr lang="en-US">
              <a:cs typeface="Calibri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CB1C00-4A03-4D80-83DF-D6399DBEE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700">
                <a:ea typeface="+mn-lt"/>
                <a:cs typeface="+mn-lt"/>
              </a:rPr>
              <a:t>Our goal </a:t>
            </a:r>
            <a:r>
              <a:rPr lang="fr-FR" sz="1700" err="1">
                <a:ea typeface="+mn-lt"/>
                <a:cs typeface="+mn-lt"/>
              </a:rPr>
              <a:t>is</a:t>
            </a:r>
            <a:r>
              <a:rPr lang="fr-FR" sz="1700">
                <a:ea typeface="+mn-lt"/>
                <a:cs typeface="+mn-lt"/>
              </a:rPr>
              <a:t> to </a:t>
            </a:r>
            <a:r>
              <a:rPr lang="fr-FR" sz="1700" err="1">
                <a:ea typeface="+mn-lt"/>
                <a:cs typeface="+mn-lt"/>
              </a:rPr>
              <a:t>build</a:t>
            </a:r>
            <a:r>
              <a:rPr lang="fr-FR" sz="1700">
                <a:ea typeface="+mn-lt"/>
                <a:cs typeface="+mn-lt"/>
              </a:rPr>
              <a:t> trust </a:t>
            </a:r>
            <a:r>
              <a:rPr lang="fr-FR" sz="1700" err="1">
                <a:ea typeface="+mn-lt"/>
                <a:cs typeface="+mn-lt"/>
              </a:rPr>
              <a:t>amongst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our</a:t>
            </a:r>
            <a:r>
              <a:rPr lang="fr-FR" sz="1700">
                <a:ea typeface="+mn-lt"/>
                <a:cs typeface="+mn-lt"/>
              </a:rPr>
              <a:t> clients and </a:t>
            </a:r>
            <a:r>
              <a:rPr lang="fr-FR" sz="1700" err="1">
                <a:ea typeface="+mn-lt"/>
                <a:cs typeface="+mn-lt"/>
              </a:rPr>
              <a:t>grow</a:t>
            </a:r>
            <a:r>
              <a:rPr lang="fr-FR" sz="1700">
                <a:ea typeface="+mn-lt"/>
                <a:cs typeface="+mn-lt"/>
              </a:rPr>
              <a:t> sales </a:t>
            </a:r>
            <a:r>
              <a:rPr lang="fr-FR" sz="1700" err="1">
                <a:ea typeface="+mn-lt"/>
                <a:cs typeface="+mn-lt"/>
              </a:rPr>
              <a:t>from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our</a:t>
            </a:r>
            <a:r>
              <a:rPr lang="fr-FR" sz="1700">
                <a:ea typeface="+mn-lt"/>
                <a:cs typeface="+mn-lt"/>
              </a:rPr>
              <a:t> new </a:t>
            </a:r>
            <a:r>
              <a:rPr lang="fr-FR" sz="1700" err="1">
                <a:ea typeface="+mn-lt"/>
                <a:cs typeface="+mn-lt"/>
              </a:rPr>
              <a:t>product</a:t>
            </a:r>
            <a:r>
              <a:rPr lang="fr-FR" sz="1700">
                <a:ea typeface="+mn-lt"/>
                <a:cs typeface="+mn-lt"/>
              </a:rPr>
              <a:t>. </a:t>
            </a:r>
            <a:r>
              <a:rPr lang="fr-FR" sz="1700" err="1">
                <a:ea typeface="+mn-lt"/>
                <a:cs typeface="+mn-lt"/>
              </a:rPr>
              <a:t>We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want</a:t>
            </a:r>
            <a:r>
              <a:rPr lang="fr-FR" sz="1700">
                <a:ea typeface="+mn-lt"/>
                <a:cs typeface="+mn-lt"/>
              </a:rPr>
              <a:t> to </a:t>
            </a:r>
            <a:r>
              <a:rPr lang="fr-FR" sz="1700" err="1">
                <a:ea typeface="+mn-lt"/>
                <a:cs typeface="+mn-lt"/>
              </a:rPr>
              <a:t>successfully</a:t>
            </a:r>
            <a:r>
              <a:rPr lang="fr-FR" sz="1700">
                <a:ea typeface="+mn-lt"/>
                <a:cs typeface="+mn-lt"/>
              </a:rPr>
              <a:t> corner a </a:t>
            </a:r>
            <a:r>
              <a:rPr lang="fr-FR" sz="1700" err="1">
                <a:ea typeface="+mn-lt"/>
                <a:cs typeface="+mn-lt"/>
              </a:rPr>
              <a:t>young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market</a:t>
            </a:r>
            <a:r>
              <a:rPr lang="fr-FR" sz="1700">
                <a:ea typeface="+mn-lt"/>
                <a:cs typeface="+mn-lt"/>
              </a:rPr>
              <a:t> on the international </a:t>
            </a:r>
            <a:r>
              <a:rPr lang="fr-FR" sz="1700" err="1">
                <a:ea typeface="+mn-lt"/>
                <a:cs typeface="+mn-lt"/>
              </a:rPr>
              <a:t>level</a:t>
            </a:r>
            <a:r>
              <a:rPr lang="fr-FR" sz="1700">
                <a:ea typeface="+mn-lt"/>
                <a:cs typeface="+mn-lt"/>
              </a:rPr>
              <a:t>. As of </a:t>
            </a:r>
            <a:r>
              <a:rPr lang="fr-FR" sz="1700" err="1">
                <a:ea typeface="+mn-lt"/>
                <a:cs typeface="+mn-lt"/>
              </a:rPr>
              <a:t>now</a:t>
            </a:r>
            <a:r>
              <a:rPr lang="fr-FR" sz="1700">
                <a:ea typeface="+mn-lt"/>
                <a:cs typeface="+mn-lt"/>
              </a:rPr>
              <a:t>, aloe </a:t>
            </a:r>
            <a:r>
              <a:rPr lang="fr-FR" sz="1700" err="1">
                <a:ea typeface="+mn-lt"/>
                <a:cs typeface="+mn-lt"/>
              </a:rPr>
              <a:t>vera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based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sanitizers</a:t>
            </a:r>
            <a:r>
              <a:rPr lang="fr-FR" sz="1700">
                <a:ea typeface="+mn-lt"/>
                <a:cs typeface="+mn-lt"/>
              </a:rPr>
              <a:t> are </a:t>
            </a:r>
            <a:r>
              <a:rPr lang="fr-FR" sz="1700" err="1">
                <a:ea typeface="+mn-lt"/>
                <a:cs typeface="+mn-lt"/>
              </a:rPr>
              <a:t>popular</a:t>
            </a:r>
            <a:r>
              <a:rPr lang="fr-FR" sz="1700">
                <a:ea typeface="+mn-lt"/>
                <a:cs typeface="+mn-lt"/>
              </a:rPr>
              <a:t> in </a:t>
            </a:r>
            <a:r>
              <a:rPr lang="fr-FR" sz="1700" err="1">
                <a:ea typeface="+mn-lt"/>
                <a:cs typeface="+mn-lt"/>
              </a:rPr>
              <a:t>India</a:t>
            </a:r>
            <a:r>
              <a:rPr lang="fr-FR" sz="1700">
                <a:ea typeface="+mn-lt"/>
                <a:cs typeface="+mn-lt"/>
              </a:rPr>
              <a:t> but not </a:t>
            </a:r>
            <a:r>
              <a:rPr lang="fr-FR" sz="1700" err="1">
                <a:ea typeface="+mn-lt"/>
                <a:cs typeface="+mn-lt"/>
              </a:rPr>
              <a:t>so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much</a:t>
            </a:r>
            <a:r>
              <a:rPr lang="fr-FR" sz="1700">
                <a:ea typeface="+mn-lt"/>
                <a:cs typeface="+mn-lt"/>
              </a:rPr>
              <a:t> on the international </a:t>
            </a:r>
            <a:r>
              <a:rPr lang="fr-FR" sz="1700" err="1">
                <a:ea typeface="+mn-lt"/>
                <a:cs typeface="+mn-lt"/>
              </a:rPr>
              <a:t>level</a:t>
            </a:r>
            <a:r>
              <a:rPr lang="fr-FR" sz="1700">
                <a:ea typeface="+mn-lt"/>
                <a:cs typeface="+mn-lt"/>
              </a:rPr>
              <a:t>.</a:t>
            </a:r>
            <a:endParaRPr lang="en-US" sz="17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7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700">
                <a:ea typeface="+mn-lt"/>
                <a:cs typeface="+mn-lt"/>
              </a:rPr>
              <a:t>To </a:t>
            </a:r>
            <a:r>
              <a:rPr lang="fr-FR" sz="1700" err="1">
                <a:ea typeface="+mn-lt"/>
                <a:cs typeface="+mn-lt"/>
              </a:rPr>
              <a:t>achieve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this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we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need</a:t>
            </a:r>
            <a:r>
              <a:rPr lang="fr-FR" sz="1700">
                <a:ea typeface="+mn-lt"/>
                <a:cs typeface="+mn-lt"/>
              </a:rPr>
              <a:t> to </a:t>
            </a:r>
            <a:r>
              <a:rPr lang="fr-FR" sz="1700" err="1">
                <a:ea typeface="+mn-lt"/>
                <a:cs typeface="+mn-lt"/>
              </a:rPr>
              <a:t>build</a:t>
            </a:r>
            <a:r>
              <a:rPr lang="fr-FR" sz="1700">
                <a:ea typeface="+mn-lt"/>
                <a:cs typeface="+mn-lt"/>
              </a:rPr>
              <a:t> a new </a:t>
            </a:r>
            <a:r>
              <a:rPr lang="fr-FR" sz="1700" err="1">
                <a:ea typeface="+mn-lt"/>
                <a:cs typeface="+mn-lt"/>
              </a:rPr>
              <a:t>supply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chain</a:t>
            </a:r>
            <a:r>
              <a:rPr lang="fr-FR" sz="1700">
                <a:ea typeface="+mn-lt"/>
                <a:cs typeface="+mn-lt"/>
              </a:rPr>
              <a:t> and a good </a:t>
            </a:r>
            <a:r>
              <a:rPr lang="fr-FR" sz="1700" err="1">
                <a:ea typeface="+mn-lt"/>
                <a:cs typeface="+mn-lt"/>
              </a:rPr>
              <a:t>relationship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with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our</a:t>
            </a:r>
            <a:r>
              <a:rPr lang="fr-FR" sz="1700">
                <a:ea typeface="+mn-lt"/>
                <a:cs typeface="+mn-lt"/>
              </a:rPr>
              <a:t> new </a:t>
            </a:r>
            <a:r>
              <a:rPr lang="fr-FR" sz="1700" err="1">
                <a:ea typeface="+mn-lt"/>
                <a:cs typeface="+mn-lt"/>
              </a:rPr>
              <a:t>vendor</a:t>
            </a:r>
            <a:r>
              <a:rPr lang="fr-FR" sz="1700">
                <a:ea typeface="+mn-lt"/>
                <a:cs typeface="+mn-lt"/>
              </a:rPr>
              <a:t>, </a:t>
            </a:r>
            <a:r>
              <a:rPr lang="fr-FR" sz="1700" err="1">
                <a:ea typeface="+mn-lt"/>
                <a:cs typeface="+mn-lt"/>
              </a:rPr>
              <a:t>Maruti</a:t>
            </a:r>
            <a:r>
              <a:rPr lang="fr-FR" sz="1700">
                <a:ea typeface="+mn-lt"/>
                <a:cs typeface="+mn-lt"/>
              </a:rPr>
              <a:t> Chemicals, </a:t>
            </a:r>
            <a:r>
              <a:rPr lang="fr-FR" sz="1700" err="1">
                <a:ea typeface="+mn-lt"/>
                <a:cs typeface="+mn-lt"/>
              </a:rPr>
              <a:t>who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is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based</a:t>
            </a:r>
            <a:r>
              <a:rPr lang="fr-FR" sz="1700">
                <a:ea typeface="+mn-lt"/>
                <a:cs typeface="+mn-lt"/>
              </a:rPr>
              <a:t> in </a:t>
            </a:r>
            <a:r>
              <a:rPr lang="fr-FR" sz="1700" err="1">
                <a:ea typeface="+mn-lt"/>
                <a:cs typeface="+mn-lt"/>
              </a:rPr>
              <a:t>India</a:t>
            </a:r>
            <a:r>
              <a:rPr lang="fr-FR" sz="1700">
                <a:ea typeface="+mn-lt"/>
                <a:cs typeface="+mn-lt"/>
              </a:rPr>
              <a:t>. </a:t>
            </a:r>
            <a:endParaRPr lang="en-US" sz="17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7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700">
                <a:ea typeface="+mn-lt"/>
                <a:cs typeface="+mn-lt"/>
              </a:rPr>
              <a:t>In the long </a:t>
            </a:r>
            <a:r>
              <a:rPr lang="fr-FR" sz="1700" err="1">
                <a:ea typeface="+mn-lt"/>
                <a:cs typeface="+mn-lt"/>
              </a:rPr>
              <a:t>term</a:t>
            </a:r>
            <a:r>
              <a:rPr lang="fr-FR" sz="1700">
                <a:ea typeface="+mn-lt"/>
                <a:cs typeface="+mn-lt"/>
              </a:rPr>
              <a:t>, </a:t>
            </a:r>
            <a:r>
              <a:rPr lang="fr-FR" sz="1700" err="1">
                <a:ea typeface="+mn-lt"/>
                <a:cs typeface="+mn-lt"/>
              </a:rPr>
              <a:t>we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would</a:t>
            </a:r>
            <a:r>
              <a:rPr lang="fr-FR" sz="1700">
                <a:ea typeface="+mn-lt"/>
                <a:cs typeface="+mn-lt"/>
              </a:rPr>
              <a:t> like to enter the </a:t>
            </a:r>
            <a:r>
              <a:rPr lang="fr-FR" sz="1700" err="1">
                <a:ea typeface="+mn-lt"/>
                <a:cs typeface="+mn-lt"/>
              </a:rPr>
              <a:t>Indian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market</a:t>
            </a:r>
            <a:r>
              <a:rPr lang="fr-FR" sz="1700">
                <a:ea typeface="+mn-lt"/>
                <a:cs typeface="+mn-lt"/>
              </a:rPr>
              <a:t>. </a:t>
            </a:r>
            <a:r>
              <a:rPr lang="fr-FR" sz="1700" err="1">
                <a:ea typeface="+mn-lt"/>
                <a:cs typeface="+mn-lt"/>
              </a:rPr>
              <a:t>We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also</a:t>
            </a:r>
            <a:r>
              <a:rPr lang="fr-FR" sz="1700">
                <a:ea typeface="+mn-lt"/>
                <a:cs typeface="+mn-lt"/>
              </a:rPr>
              <a:t> look </a:t>
            </a:r>
            <a:r>
              <a:rPr lang="fr-FR" sz="1700" err="1">
                <a:ea typeface="+mn-lt"/>
                <a:cs typeface="+mn-lt"/>
              </a:rPr>
              <a:t>forward</a:t>
            </a:r>
            <a:r>
              <a:rPr lang="fr-FR" sz="1700">
                <a:ea typeface="+mn-lt"/>
                <a:cs typeface="+mn-lt"/>
              </a:rPr>
              <a:t> to cross-</a:t>
            </a:r>
            <a:r>
              <a:rPr lang="fr-FR" sz="1700" err="1">
                <a:ea typeface="+mn-lt"/>
                <a:cs typeface="+mn-lt"/>
              </a:rPr>
              <a:t>sell</a:t>
            </a:r>
            <a:r>
              <a:rPr lang="fr-FR" sz="1700">
                <a:ea typeface="+mn-lt"/>
                <a:cs typeface="+mn-lt"/>
              </a:rPr>
              <a:t> more </a:t>
            </a:r>
            <a:r>
              <a:rPr lang="fr-FR" sz="1700" err="1">
                <a:ea typeface="+mn-lt"/>
                <a:cs typeface="+mn-lt"/>
              </a:rPr>
              <a:t>products</a:t>
            </a:r>
            <a:r>
              <a:rPr lang="fr-FR" sz="1700">
                <a:ea typeface="+mn-lt"/>
                <a:cs typeface="+mn-lt"/>
              </a:rPr>
              <a:t> by </a:t>
            </a:r>
            <a:r>
              <a:rPr lang="fr-FR" sz="1700" err="1">
                <a:ea typeface="+mn-lt"/>
                <a:cs typeface="+mn-lt"/>
              </a:rPr>
              <a:t>diversifying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our</a:t>
            </a:r>
            <a:r>
              <a:rPr lang="fr-FR" sz="1700">
                <a:ea typeface="+mn-lt"/>
                <a:cs typeface="+mn-lt"/>
              </a:rPr>
              <a:t> </a:t>
            </a:r>
            <a:r>
              <a:rPr lang="fr-FR" sz="1700" err="1">
                <a:ea typeface="+mn-lt"/>
                <a:cs typeface="+mn-lt"/>
              </a:rPr>
              <a:t>product</a:t>
            </a:r>
            <a:r>
              <a:rPr lang="fr-FR" sz="1700">
                <a:ea typeface="+mn-lt"/>
                <a:cs typeface="+mn-lt"/>
              </a:rPr>
              <a:t> portfolio. </a:t>
            </a:r>
            <a:endParaRPr lang="fr-FR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83D3A-0835-4FAA-B40B-E751350D7508}"/>
              </a:ext>
            </a:extLst>
          </p:cNvPr>
          <p:cNvSpPr txBox="1"/>
          <p:nvPr/>
        </p:nvSpPr>
        <p:spPr>
          <a:xfrm>
            <a:off x="-5750" y="6176513"/>
            <a:ext cx="12160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Verdana"/>
              </a:rPr>
              <a:t>                          Vision is where you want to be. Strategy is how you get there.</a:t>
            </a:r>
            <a:r>
              <a:rPr lang="en-US">
                <a:latin typeface="Verdana"/>
                <a:ea typeface="Verdana"/>
                <a:cs typeface="Verdana"/>
              </a:rPr>
              <a:t>​</a:t>
            </a:r>
            <a:endParaRPr lang="en-US"/>
          </a:p>
        </p:txBody>
      </p:sp>
      <p:pic>
        <p:nvPicPr>
          <p:cNvPr id="13" name="Image 6">
            <a:extLst>
              <a:ext uri="{FF2B5EF4-FFF2-40B4-BE49-F238E27FC236}">
                <a16:creationId xmlns:a16="http://schemas.microsoft.com/office/drawing/2014/main" id="{5B731EA1-4A1C-3740-A3A2-645FC6EFA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5776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241E78-D526-4D0E-9AA1-8C29BCD4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COMMERCIAL STRATEGY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6">
            <a:extLst>
              <a:ext uri="{FF2B5EF4-FFF2-40B4-BE49-F238E27FC236}">
                <a16:creationId xmlns:a16="http://schemas.microsoft.com/office/drawing/2014/main" id="{8AF35A9C-7A19-624F-83CB-E0DC07F0A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66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 1" descr="Une image contenant carte&#10;&#10;Description générée automatiquement">
            <a:extLst>
              <a:ext uri="{FF2B5EF4-FFF2-40B4-BE49-F238E27FC236}">
                <a16:creationId xmlns:a16="http://schemas.microsoft.com/office/drawing/2014/main" id="{883309ED-CD7E-4A19-B9EE-16B6C6BFF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5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pic>
        <p:nvPicPr>
          <p:cNvPr id="4" name="Image 6">
            <a:extLst>
              <a:ext uri="{FF2B5EF4-FFF2-40B4-BE49-F238E27FC236}">
                <a16:creationId xmlns:a16="http://schemas.microsoft.com/office/drawing/2014/main" id="{EBE70AD8-AE89-FA4E-B19B-14D365DAB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45" y="0"/>
            <a:ext cx="786855" cy="60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100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2296</Words>
  <Application>Microsoft Office PowerPoint</Application>
  <PresentationFormat>Grand écran</PresentationFormat>
  <Paragraphs>274</Paragraphs>
  <Slides>39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Fira Sans Extra Condensed Medium</vt:lpstr>
      <vt:lpstr>Helvetica</vt:lpstr>
      <vt:lpstr>Segoe UI</vt:lpstr>
      <vt:lpstr>Verdana</vt:lpstr>
      <vt:lpstr>Wingdings</vt:lpstr>
      <vt:lpstr>Office Theme</vt:lpstr>
      <vt:lpstr>Présentation PowerPoint</vt:lpstr>
      <vt:lpstr>Présentation PowerPoint</vt:lpstr>
      <vt:lpstr>TABLE OF CONTENTS</vt:lpstr>
      <vt:lpstr>Introduction</vt:lpstr>
      <vt:lpstr>Introduction</vt:lpstr>
      <vt:lpstr>Introduction</vt:lpstr>
      <vt:lpstr>Vision statement</vt:lpstr>
      <vt:lpstr>COMMERCIAL STRATEGY</vt:lpstr>
      <vt:lpstr>Présentation PowerPoint</vt:lpstr>
      <vt:lpstr>PRESENT SANITIZER FORMULATION – SPECIALTY CHEMICALS &amp; OTHER COMPETITIORS   </vt:lpstr>
      <vt:lpstr>PRESENT SANITIZER FORMULATION – SPECIALTY CHEMICALS &amp; OTHER COMPETITIORS   </vt:lpstr>
      <vt:lpstr>ALOE VERA HAND SANITIZER </vt:lpstr>
      <vt:lpstr>Présentation PowerPoint</vt:lpstr>
      <vt:lpstr>Shift in vendor - Advantage</vt:lpstr>
      <vt:lpstr>PENETRATING THE MARKET </vt:lpstr>
      <vt:lpstr>Commercial strategy - summary</vt:lpstr>
      <vt:lpstr>SALES 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         What we look to achieve?</vt:lpstr>
      <vt:lpstr>PURCHASING STRATEGY</vt:lpstr>
      <vt:lpstr>Stakeholder engagement</vt:lpstr>
      <vt:lpstr>Managing the supplier shift</vt:lpstr>
      <vt:lpstr>Risk analysis – Maruti Chemicals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RACI chart</vt:lpstr>
      <vt:lpstr>Project plan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SAHIL POPLI</dc:creator>
  <cp:lastModifiedBy>SAHIL POPLI</cp:lastModifiedBy>
  <cp:revision>6</cp:revision>
  <dcterms:created xsi:type="dcterms:W3CDTF">2020-11-21T19:13:25Z</dcterms:created>
  <dcterms:modified xsi:type="dcterms:W3CDTF">2020-11-28T13:25:34Z</dcterms:modified>
</cp:coreProperties>
</file>